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84" r:id="rId12"/>
    <p:sldId id="285" r:id="rId13"/>
    <p:sldId id="286" r:id="rId14"/>
    <p:sldId id="287" r:id="rId15"/>
    <p:sldId id="288" r:id="rId16"/>
    <p:sldId id="289" r:id="rId17"/>
    <p:sldId id="290"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66" r:id="rId33"/>
  </p:sldIdLst>
  <p:sldSz cx="9144000" cy="5143500" type="screen16x9"/>
  <p:notesSz cx="6858000" cy="9144000"/>
  <p:embeddedFontLst>
    <p:embeddedFont>
      <p:font typeface="Bree Serif" panose="020B0604020202020204" charset="0"/>
      <p:regular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
      <p:font typeface="Roboto"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1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9090756a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18b4417e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8b4417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18b4417e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8b4417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655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18b4417e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8b4417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035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18b4417e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8b4417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746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18b4417e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8b4417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874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18b4417e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8b4417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559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18b4417e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8b4417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04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18b4417e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18b4417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710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9090756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18b4417ea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18b4417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18b4417ea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18b4417e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18b4417e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18b4417e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090756a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18b4417e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18b4417e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9090756a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68" name="Google Shape;68;p13"/>
          <p:cNvSpPr txBox="1">
            <a:spLocks noGrp="1"/>
          </p:cNvSpPr>
          <p:nvPr>
            <p:ph type="title"/>
          </p:nvPr>
        </p:nvSpPr>
        <p:spPr>
          <a:xfrm>
            <a:off x="490250" y="488250"/>
            <a:ext cx="8095500" cy="158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800" b="1">
                <a:solidFill>
                  <a:srgbClr val="FFFFFF"/>
                </a:solidFill>
                <a:latin typeface="Arial"/>
                <a:ea typeface="Arial"/>
                <a:cs typeface="Arial"/>
                <a:sym typeface="Arial"/>
              </a:rPr>
              <a:t>Descuento de Facturas</a:t>
            </a:r>
            <a:endParaRPr sz="4800">
              <a:solidFill>
                <a:srgbClr val="FFFFFF"/>
              </a:solidFill>
            </a:endParaRPr>
          </a:p>
        </p:txBody>
      </p:sp>
      <p:sp>
        <p:nvSpPr>
          <p:cNvPr id="69" name="Google Shape;69;p13"/>
          <p:cNvSpPr txBox="1"/>
          <p:nvPr/>
        </p:nvSpPr>
        <p:spPr>
          <a:xfrm>
            <a:off x="596800" y="2077350"/>
            <a:ext cx="5769600" cy="2663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s">
                <a:solidFill>
                  <a:srgbClr val="FFFFFF"/>
                </a:solidFill>
                <a:latin typeface="Roboto"/>
                <a:ea typeface="Roboto"/>
                <a:cs typeface="Roboto"/>
                <a:sym typeface="Roboto"/>
              </a:rPr>
              <a:t>INTEGRANTES:</a:t>
            </a:r>
            <a:endParaRPr>
              <a:solidFill>
                <a:srgbClr val="FFFFFF"/>
              </a:solidFill>
              <a:latin typeface="Roboto"/>
              <a:ea typeface="Roboto"/>
              <a:cs typeface="Roboto"/>
              <a:sym typeface="Roboto"/>
            </a:endParaRPr>
          </a:p>
          <a:p>
            <a:pPr marL="0" lvl="0" indent="0" algn="l" rtl="0">
              <a:lnSpc>
                <a:spcPct val="90000"/>
              </a:lnSpc>
              <a:spcBef>
                <a:spcPts val="1000"/>
              </a:spcBef>
              <a:spcAft>
                <a:spcPts val="0"/>
              </a:spcAft>
              <a:buNone/>
            </a:pPr>
            <a:r>
              <a:rPr lang="es">
                <a:solidFill>
                  <a:srgbClr val="FFFFFF"/>
                </a:solidFill>
                <a:latin typeface="Roboto"/>
                <a:ea typeface="Roboto"/>
                <a:cs typeface="Roboto"/>
                <a:sym typeface="Roboto"/>
              </a:rPr>
              <a:t>•Adrian Alexander Crespo Ames</a:t>
            </a:r>
            <a:endParaRPr>
              <a:solidFill>
                <a:srgbClr val="FFFFFF"/>
              </a:solidFill>
              <a:latin typeface="Roboto"/>
              <a:ea typeface="Roboto"/>
              <a:cs typeface="Roboto"/>
              <a:sym typeface="Roboto"/>
            </a:endParaRPr>
          </a:p>
          <a:p>
            <a:pPr marL="0" lvl="0" indent="0" algn="l" rtl="0">
              <a:lnSpc>
                <a:spcPct val="90000"/>
              </a:lnSpc>
              <a:spcBef>
                <a:spcPts val="1000"/>
              </a:spcBef>
              <a:spcAft>
                <a:spcPts val="0"/>
              </a:spcAft>
              <a:buNone/>
            </a:pPr>
            <a:r>
              <a:rPr lang="es">
                <a:solidFill>
                  <a:srgbClr val="FFFFFF"/>
                </a:solidFill>
                <a:latin typeface="Roboto"/>
                <a:ea typeface="Roboto"/>
                <a:cs typeface="Roboto"/>
                <a:sym typeface="Roboto"/>
              </a:rPr>
              <a:t>•Carlos Matos Gavino</a:t>
            </a:r>
            <a:endParaRPr>
              <a:solidFill>
                <a:srgbClr val="FFFFFF"/>
              </a:solidFill>
              <a:latin typeface="Roboto"/>
              <a:ea typeface="Roboto"/>
              <a:cs typeface="Roboto"/>
              <a:sym typeface="Roboto"/>
            </a:endParaRPr>
          </a:p>
          <a:p>
            <a:pPr marL="0" lvl="0" indent="0" algn="l" rtl="0">
              <a:lnSpc>
                <a:spcPct val="90000"/>
              </a:lnSpc>
              <a:spcBef>
                <a:spcPts val="1000"/>
              </a:spcBef>
              <a:spcAft>
                <a:spcPts val="0"/>
              </a:spcAft>
              <a:buNone/>
            </a:pPr>
            <a:r>
              <a:rPr lang="es">
                <a:solidFill>
                  <a:srgbClr val="FFFFFF"/>
                </a:solidFill>
                <a:latin typeface="Roboto"/>
                <a:ea typeface="Roboto"/>
                <a:cs typeface="Roboto"/>
                <a:sym typeface="Roboto"/>
              </a:rPr>
              <a:t>•Ernesto Sanchez Matos</a:t>
            </a:r>
            <a:endParaRPr>
              <a:solidFill>
                <a:srgbClr val="FFFFFF"/>
              </a:solidFill>
              <a:latin typeface="Roboto"/>
              <a:ea typeface="Roboto"/>
              <a:cs typeface="Roboto"/>
              <a:sym typeface="Roboto"/>
            </a:endParaRPr>
          </a:p>
          <a:p>
            <a:pPr marL="0" lvl="0" indent="0" algn="l" rtl="0">
              <a:lnSpc>
                <a:spcPct val="90000"/>
              </a:lnSpc>
              <a:spcBef>
                <a:spcPts val="1000"/>
              </a:spcBef>
              <a:spcAft>
                <a:spcPts val="0"/>
              </a:spcAft>
              <a:buNone/>
            </a:pPr>
            <a:r>
              <a:rPr lang="es">
                <a:solidFill>
                  <a:srgbClr val="FFFFFF"/>
                </a:solidFill>
                <a:latin typeface="Roboto"/>
                <a:ea typeface="Roboto"/>
                <a:cs typeface="Roboto"/>
                <a:sym typeface="Roboto"/>
              </a:rPr>
              <a:t>•Geraldine Nisbeth Curipaco Huayllani</a:t>
            </a:r>
            <a:endParaRPr>
              <a:solidFill>
                <a:srgbClr val="FFFFFF"/>
              </a:solidFill>
              <a:latin typeface="Roboto"/>
              <a:ea typeface="Roboto"/>
              <a:cs typeface="Roboto"/>
              <a:sym typeface="Roboto"/>
            </a:endParaRPr>
          </a:p>
          <a:p>
            <a:pPr marL="0" lvl="0" indent="0" algn="l" rtl="0">
              <a:lnSpc>
                <a:spcPct val="90000"/>
              </a:lnSpc>
              <a:spcBef>
                <a:spcPts val="1000"/>
              </a:spcBef>
              <a:spcAft>
                <a:spcPts val="0"/>
              </a:spcAft>
              <a:buNone/>
            </a:pPr>
            <a:r>
              <a:rPr lang="es">
                <a:solidFill>
                  <a:srgbClr val="FFFFFF"/>
                </a:solidFill>
                <a:latin typeface="Roboto"/>
                <a:ea typeface="Roboto"/>
                <a:cs typeface="Roboto"/>
                <a:sym typeface="Roboto"/>
              </a:rPr>
              <a:t>•Jeiel David Tarazona Lovera</a:t>
            </a:r>
            <a:endParaRPr>
              <a:solidFill>
                <a:srgbClr val="FFFFFF"/>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3200" dirty="0">
                <a:latin typeface="Bree Serif" panose="020B0604020202020204" charset="0"/>
              </a:rPr>
              <a:t>Interfaces</a:t>
            </a:r>
            <a:endParaRPr sz="3200" dirty="0">
              <a:latin typeface="Bree Serif" panose="020B0604020202020204" charset="0"/>
            </a:endParaRPr>
          </a:p>
        </p:txBody>
      </p:sp>
      <p:pic>
        <p:nvPicPr>
          <p:cNvPr id="9" name="Imagen 8">
            <a:extLst>
              <a:ext uri="{FF2B5EF4-FFF2-40B4-BE49-F238E27FC236}">
                <a16:creationId xmlns:a16="http://schemas.microsoft.com/office/drawing/2014/main" id="{047579FB-DF62-4750-B95C-EBD18A029E2C}"/>
              </a:ext>
            </a:extLst>
          </p:cNvPr>
          <p:cNvPicPr>
            <a:picLocks noChangeAspect="1"/>
          </p:cNvPicPr>
          <p:nvPr/>
        </p:nvPicPr>
        <p:blipFill>
          <a:blip r:embed="rId3"/>
          <a:stretch>
            <a:fillRect/>
          </a:stretch>
        </p:blipFill>
        <p:spPr>
          <a:xfrm>
            <a:off x="1442230" y="690166"/>
            <a:ext cx="6259540" cy="44533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3200" dirty="0">
                <a:latin typeface="Bree Serif" panose="020B0604020202020204" charset="0"/>
              </a:rPr>
              <a:t>Interfaces</a:t>
            </a:r>
            <a:endParaRPr sz="3200" dirty="0">
              <a:latin typeface="Bree Serif" panose="020B0604020202020204" charset="0"/>
            </a:endParaRPr>
          </a:p>
        </p:txBody>
      </p:sp>
      <p:pic>
        <p:nvPicPr>
          <p:cNvPr id="3" name="Imagen 2">
            <a:extLst>
              <a:ext uri="{FF2B5EF4-FFF2-40B4-BE49-F238E27FC236}">
                <a16:creationId xmlns:a16="http://schemas.microsoft.com/office/drawing/2014/main" id="{055A10BF-C1D2-459E-97A0-718B0EF5BBDB}"/>
              </a:ext>
            </a:extLst>
          </p:cNvPr>
          <p:cNvPicPr>
            <a:picLocks noChangeAspect="1"/>
          </p:cNvPicPr>
          <p:nvPr/>
        </p:nvPicPr>
        <p:blipFill>
          <a:blip r:embed="rId3"/>
          <a:stretch>
            <a:fillRect/>
          </a:stretch>
        </p:blipFill>
        <p:spPr>
          <a:xfrm>
            <a:off x="1442096" y="678772"/>
            <a:ext cx="6259808" cy="4458553"/>
          </a:xfrm>
          <a:prstGeom prst="rect">
            <a:avLst/>
          </a:prstGeom>
        </p:spPr>
      </p:pic>
    </p:spTree>
    <p:extLst>
      <p:ext uri="{BB962C8B-B14F-4D97-AF65-F5344CB8AC3E}">
        <p14:creationId xmlns:p14="http://schemas.microsoft.com/office/powerpoint/2010/main" val="1528150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3200" dirty="0">
                <a:latin typeface="Bree Serif" panose="020B0604020202020204" charset="0"/>
              </a:rPr>
              <a:t>Interfaces</a:t>
            </a:r>
            <a:endParaRPr sz="3200" dirty="0">
              <a:latin typeface="Bree Serif" panose="020B0604020202020204" charset="0"/>
            </a:endParaRPr>
          </a:p>
        </p:txBody>
      </p:sp>
      <p:pic>
        <p:nvPicPr>
          <p:cNvPr id="4" name="Imagen 3">
            <a:extLst>
              <a:ext uri="{FF2B5EF4-FFF2-40B4-BE49-F238E27FC236}">
                <a16:creationId xmlns:a16="http://schemas.microsoft.com/office/drawing/2014/main" id="{BA9380F2-BE10-4551-83C6-F154AE103093}"/>
              </a:ext>
            </a:extLst>
          </p:cNvPr>
          <p:cNvPicPr>
            <a:picLocks noChangeAspect="1"/>
          </p:cNvPicPr>
          <p:nvPr/>
        </p:nvPicPr>
        <p:blipFill>
          <a:blip r:embed="rId3"/>
          <a:stretch>
            <a:fillRect/>
          </a:stretch>
        </p:blipFill>
        <p:spPr>
          <a:xfrm>
            <a:off x="1430622" y="672043"/>
            <a:ext cx="6282756" cy="4471457"/>
          </a:xfrm>
          <a:prstGeom prst="rect">
            <a:avLst/>
          </a:prstGeom>
        </p:spPr>
      </p:pic>
    </p:spTree>
    <p:extLst>
      <p:ext uri="{BB962C8B-B14F-4D97-AF65-F5344CB8AC3E}">
        <p14:creationId xmlns:p14="http://schemas.microsoft.com/office/powerpoint/2010/main" val="1488889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3200" dirty="0">
                <a:latin typeface="Bree Serif" panose="020B0604020202020204" charset="0"/>
              </a:rPr>
              <a:t>Interfaces</a:t>
            </a:r>
            <a:endParaRPr sz="3200" dirty="0">
              <a:latin typeface="Bree Serif" panose="020B0604020202020204" charset="0"/>
            </a:endParaRPr>
          </a:p>
        </p:txBody>
      </p:sp>
      <p:pic>
        <p:nvPicPr>
          <p:cNvPr id="4" name="Imagen 3">
            <a:extLst>
              <a:ext uri="{FF2B5EF4-FFF2-40B4-BE49-F238E27FC236}">
                <a16:creationId xmlns:a16="http://schemas.microsoft.com/office/drawing/2014/main" id="{F5B727D0-9764-411B-A657-A073472053EC}"/>
              </a:ext>
            </a:extLst>
          </p:cNvPr>
          <p:cNvPicPr>
            <a:picLocks noChangeAspect="1"/>
          </p:cNvPicPr>
          <p:nvPr/>
        </p:nvPicPr>
        <p:blipFill>
          <a:blip r:embed="rId3"/>
          <a:stretch>
            <a:fillRect/>
          </a:stretch>
        </p:blipFill>
        <p:spPr>
          <a:xfrm>
            <a:off x="1438406" y="680502"/>
            <a:ext cx="6267188" cy="4462998"/>
          </a:xfrm>
          <a:prstGeom prst="rect">
            <a:avLst/>
          </a:prstGeom>
        </p:spPr>
      </p:pic>
    </p:spTree>
    <p:extLst>
      <p:ext uri="{BB962C8B-B14F-4D97-AF65-F5344CB8AC3E}">
        <p14:creationId xmlns:p14="http://schemas.microsoft.com/office/powerpoint/2010/main" val="371541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3200" dirty="0">
                <a:latin typeface="Bree Serif" panose="020B0604020202020204" charset="0"/>
              </a:rPr>
              <a:t>Interfaces</a:t>
            </a:r>
            <a:endParaRPr sz="3200" dirty="0">
              <a:latin typeface="Bree Serif" panose="020B0604020202020204" charset="0"/>
            </a:endParaRPr>
          </a:p>
        </p:txBody>
      </p:sp>
      <p:pic>
        <p:nvPicPr>
          <p:cNvPr id="3" name="Imagen 2">
            <a:extLst>
              <a:ext uri="{FF2B5EF4-FFF2-40B4-BE49-F238E27FC236}">
                <a16:creationId xmlns:a16="http://schemas.microsoft.com/office/drawing/2014/main" id="{52AC2D92-9451-44A1-989F-9D92A5B82083}"/>
              </a:ext>
            </a:extLst>
          </p:cNvPr>
          <p:cNvPicPr>
            <a:picLocks noChangeAspect="1"/>
          </p:cNvPicPr>
          <p:nvPr/>
        </p:nvPicPr>
        <p:blipFill>
          <a:blip r:embed="rId3"/>
          <a:stretch>
            <a:fillRect/>
          </a:stretch>
        </p:blipFill>
        <p:spPr>
          <a:xfrm>
            <a:off x="1375955" y="680027"/>
            <a:ext cx="6282145" cy="4463473"/>
          </a:xfrm>
          <a:prstGeom prst="rect">
            <a:avLst/>
          </a:prstGeom>
        </p:spPr>
      </p:pic>
    </p:spTree>
    <p:extLst>
      <p:ext uri="{BB962C8B-B14F-4D97-AF65-F5344CB8AC3E}">
        <p14:creationId xmlns:p14="http://schemas.microsoft.com/office/powerpoint/2010/main" val="86445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3200" dirty="0">
                <a:latin typeface="Bree Serif" panose="020B0604020202020204" charset="0"/>
              </a:rPr>
              <a:t>Interfaces</a:t>
            </a:r>
            <a:endParaRPr sz="3200" dirty="0">
              <a:latin typeface="Bree Serif" panose="020B0604020202020204" charset="0"/>
            </a:endParaRPr>
          </a:p>
        </p:txBody>
      </p:sp>
      <p:pic>
        <p:nvPicPr>
          <p:cNvPr id="3" name="Imagen 2">
            <a:extLst>
              <a:ext uri="{FF2B5EF4-FFF2-40B4-BE49-F238E27FC236}">
                <a16:creationId xmlns:a16="http://schemas.microsoft.com/office/drawing/2014/main" id="{ECE69FBE-4916-4A1C-A1C4-892982780F99}"/>
              </a:ext>
            </a:extLst>
          </p:cNvPr>
          <p:cNvPicPr>
            <a:picLocks noChangeAspect="1"/>
          </p:cNvPicPr>
          <p:nvPr/>
        </p:nvPicPr>
        <p:blipFill>
          <a:blip r:embed="rId3"/>
          <a:stretch>
            <a:fillRect/>
          </a:stretch>
        </p:blipFill>
        <p:spPr>
          <a:xfrm>
            <a:off x="1454937" y="680101"/>
            <a:ext cx="6234125" cy="4447049"/>
          </a:xfrm>
          <a:prstGeom prst="rect">
            <a:avLst/>
          </a:prstGeom>
        </p:spPr>
      </p:pic>
    </p:spTree>
    <p:extLst>
      <p:ext uri="{BB962C8B-B14F-4D97-AF65-F5344CB8AC3E}">
        <p14:creationId xmlns:p14="http://schemas.microsoft.com/office/powerpoint/2010/main" val="939028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3200" dirty="0">
                <a:latin typeface="Bree Serif" panose="020B0604020202020204" charset="0"/>
              </a:rPr>
              <a:t>Interfaces</a:t>
            </a:r>
            <a:endParaRPr sz="3200" dirty="0">
              <a:latin typeface="Bree Serif" panose="020B0604020202020204" charset="0"/>
            </a:endParaRPr>
          </a:p>
        </p:txBody>
      </p:sp>
      <p:pic>
        <p:nvPicPr>
          <p:cNvPr id="4" name="Imagen 3">
            <a:extLst>
              <a:ext uri="{FF2B5EF4-FFF2-40B4-BE49-F238E27FC236}">
                <a16:creationId xmlns:a16="http://schemas.microsoft.com/office/drawing/2014/main" id="{C9996796-2A7F-4E2D-A652-E52D36993364}"/>
              </a:ext>
            </a:extLst>
          </p:cNvPr>
          <p:cNvPicPr>
            <a:picLocks noChangeAspect="1"/>
          </p:cNvPicPr>
          <p:nvPr/>
        </p:nvPicPr>
        <p:blipFill>
          <a:blip r:embed="rId3"/>
          <a:stretch>
            <a:fillRect/>
          </a:stretch>
        </p:blipFill>
        <p:spPr>
          <a:xfrm>
            <a:off x="1463068" y="696286"/>
            <a:ext cx="6217864" cy="4447214"/>
          </a:xfrm>
          <a:prstGeom prst="rect">
            <a:avLst/>
          </a:prstGeom>
        </p:spPr>
      </p:pic>
    </p:spTree>
    <p:extLst>
      <p:ext uri="{BB962C8B-B14F-4D97-AF65-F5344CB8AC3E}">
        <p14:creationId xmlns:p14="http://schemas.microsoft.com/office/powerpoint/2010/main" val="2357464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3200" dirty="0">
                <a:latin typeface="Bree Serif" panose="020B0604020202020204" charset="0"/>
              </a:rPr>
              <a:t>Interfaces</a:t>
            </a:r>
            <a:endParaRPr sz="3200" dirty="0">
              <a:latin typeface="Bree Serif" panose="020B0604020202020204" charset="0"/>
            </a:endParaRPr>
          </a:p>
        </p:txBody>
      </p:sp>
      <p:pic>
        <p:nvPicPr>
          <p:cNvPr id="3" name="Imagen 2">
            <a:extLst>
              <a:ext uri="{FF2B5EF4-FFF2-40B4-BE49-F238E27FC236}">
                <a16:creationId xmlns:a16="http://schemas.microsoft.com/office/drawing/2014/main" id="{2DF80CB9-632A-4053-9DE1-D54DB329FB09}"/>
              </a:ext>
            </a:extLst>
          </p:cNvPr>
          <p:cNvPicPr>
            <a:picLocks noChangeAspect="1"/>
          </p:cNvPicPr>
          <p:nvPr/>
        </p:nvPicPr>
        <p:blipFill>
          <a:blip r:embed="rId3"/>
          <a:stretch>
            <a:fillRect/>
          </a:stretch>
        </p:blipFill>
        <p:spPr>
          <a:xfrm>
            <a:off x="1457666" y="693608"/>
            <a:ext cx="6228667" cy="4449892"/>
          </a:xfrm>
          <a:prstGeom prst="rect">
            <a:avLst/>
          </a:prstGeom>
        </p:spPr>
      </p:pic>
    </p:spTree>
    <p:extLst>
      <p:ext uri="{BB962C8B-B14F-4D97-AF65-F5344CB8AC3E}">
        <p14:creationId xmlns:p14="http://schemas.microsoft.com/office/powerpoint/2010/main" val="3081495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347533-0480-468F-88F1-E9A54F12390E}"/>
              </a:ext>
            </a:extLst>
          </p:cNvPr>
          <p:cNvSpPr>
            <a:spLocks noGrp="1"/>
          </p:cNvSpPr>
          <p:nvPr>
            <p:ph type="title"/>
          </p:nvPr>
        </p:nvSpPr>
        <p:spPr/>
        <p:txBody>
          <a:bodyPr/>
          <a:lstStyle/>
          <a:p>
            <a:pPr algn="ctr"/>
            <a:r>
              <a:rPr lang="es-PE" sz="3200" dirty="0">
                <a:latin typeface="Bree Serif" panose="020B0604020202020204" charset="0"/>
              </a:rPr>
              <a:t>Marco Teórico o Conceptual</a:t>
            </a:r>
            <a:endParaRPr lang="es-PE" sz="3200" dirty="0"/>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13C8F47A-2A9A-430E-9D9C-FF3FF0594789}"/>
                  </a:ext>
                </a:extLst>
              </p:cNvPr>
              <p:cNvSpPr/>
              <p:nvPr/>
            </p:nvSpPr>
            <p:spPr>
              <a:xfrm>
                <a:off x="0" y="803469"/>
                <a:ext cx="4572000" cy="1124667"/>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Tasa de Interés Efectiva (TEP):</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cs typeface="Times New Roman" panose="02020603050405020304" pitchFamily="18" charset="0"/>
                        </a:rPr>
                        <m:t>𝑇𝐸𝑃</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sSup>
                        <m:sSup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sSupPr>
                        <m:e>
                          <m:d>
                            <m:d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dPr>
                            <m:e>
                              <m:r>
                                <a:rPr lang="es-PE" sz="1200" i="1">
                                  <a:effectLst/>
                                  <a:latin typeface="Cambria Math" panose="02040503050406030204" pitchFamily="18" charset="0"/>
                                  <a:ea typeface="Arial" panose="020B0604020202020204" pitchFamily="34" charset="0"/>
                                  <a:cs typeface="Times New Roman" panose="02020603050405020304" pitchFamily="18" charset="0"/>
                                </a:rPr>
                                <m:t>1+</m:t>
                              </m:r>
                              <m:f>
                                <m:f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fPr>
                                <m:num>
                                  <m:sSub>
                                    <m:sSub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sSubPr>
                                    <m:e>
                                      <m:r>
                                        <a:rPr lang="es-PE" sz="1200" i="1">
                                          <a:effectLst/>
                                          <a:latin typeface="Cambria Math" panose="02040503050406030204" pitchFamily="18" charset="0"/>
                                          <a:ea typeface="Arial" panose="020B0604020202020204" pitchFamily="34" charset="0"/>
                                          <a:cs typeface="Times New Roman" panose="02020603050405020304" pitchFamily="18" charset="0"/>
                                        </a:rPr>
                                        <m:t>𝑇𝑁𝑃</m:t>
                                      </m:r>
                                    </m:e>
                                    <m:sub>
                                      <m:r>
                                        <a:rPr lang="es-PE" sz="1200" i="1">
                                          <a:effectLst/>
                                          <a:latin typeface="Cambria Math" panose="02040503050406030204" pitchFamily="18" charset="0"/>
                                          <a:ea typeface="Arial" panose="020B0604020202020204" pitchFamily="34" charset="0"/>
                                          <a:cs typeface="Times New Roman" panose="02020603050405020304" pitchFamily="18" charset="0"/>
                                        </a:rPr>
                                        <m:t>𝑐</m:t>
                                      </m:r>
                                    </m:sub>
                                  </m:sSub>
                                </m:num>
                                <m:den>
                                  <m:r>
                                    <a:rPr lang="es-PE" sz="1200" i="1">
                                      <a:effectLst/>
                                      <a:latin typeface="Cambria Math" panose="02040503050406030204" pitchFamily="18" charset="0"/>
                                      <a:ea typeface="Arial" panose="020B0604020202020204" pitchFamily="34" charset="0"/>
                                      <a:cs typeface="Times New Roman" panose="02020603050405020304" pitchFamily="18" charset="0"/>
                                    </a:rPr>
                                    <m:t>𝑚</m:t>
                                  </m:r>
                                </m:den>
                              </m:f>
                            </m:e>
                          </m:d>
                        </m:e>
                        <m:sup>
                          <m:r>
                            <a:rPr lang="es-PE" sz="1200" i="1">
                              <a:effectLst/>
                              <a:latin typeface="Cambria Math" panose="02040503050406030204" pitchFamily="18" charset="0"/>
                              <a:ea typeface="Arial" panose="020B0604020202020204" pitchFamily="34" charset="0"/>
                              <a:cs typeface="Times New Roman" panose="02020603050405020304" pitchFamily="18" charset="0"/>
                            </a:rPr>
                            <m:t>𝑛</m:t>
                          </m:r>
                        </m:sup>
                      </m:sSup>
                      <m:r>
                        <a:rPr lang="es-PE" sz="1200" i="1">
                          <a:effectLst/>
                          <a:latin typeface="Cambria Math" panose="02040503050406030204" pitchFamily="18" charset="0"/>
                          <a:ea typeface="Arial" panose="020B0604020202020204" pitchFamily="34" charset="0"/>
                          <a:cs typeface="Times New Roman" panose="02020603050405020304" pitchFamily="18" charset="0"/>
                        </a:rPr>
                        <m:t>−1</m:t>
                      </m:r>
                    </m:oMath>
                  </m:oMathPara>
                </a14:m>
                <a:endParaRPr lang="es-PE" sz="1100" dirty="0">
                  <a:effectLst/>
                  <a:latin typeface="Arial" panose="020B0604020202020204" pitchFamily="34" charset="0"/>
                  <a:ea typeface="Arial" panose="020B0604020202020204" pitchFamily="34" charset="0"/>
                </a:endParaRP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cs typeface="Times New Roman" panose="02020603050405020304" pitchFamily="18" charset="0"/>
                        </a:rPr>
                        <m:t>𝑇𝐸𝑃</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sSup>
                        <m:sSup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sSupPr>
                        <m:e>
                          <m:d>
                            <m:d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dPr>
                            <m:e>
                              <m:r>
                                <a:rPr lang="es-PE" sz="1200" i="1">
                                  <a:effectLst/>
                                  <a:latin typeface="Cambria Math" panose="02040503050406030204" pitchFamily="18" charset="0"/>
                                  <a:ea typeface="Arial" panose="020B0604020202020204" pitchFamily="34" charset="0"/>
                                  <a:cs typeface="Times New Roman" panose="02020603050405020304" pitchFamily="18" charset="0"/>
                                </a:rPr>
                                <m:t>1+</m:t>
                              </m:r>
                              <m:sSub>
                                <m:sSub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sSubPr>
                                <m:e>
                                  <m:r>
                                    <a:rPr lang="es-PE" sz="1200" i="1">
                                      <a:effectLst/>
                                      <a:latin typeface="Cambria Math" panose="02040503050406030204" pitchFamily="18" charset="0"/>
                                      <a:ea typeface="Arial" panose="020B0604020202020204" pitchFamily="34" charset="0"/>
                                      <a:cs typeface="Times New Roman" panose="02020603050405020304" pitchFamily="18" charset="0"/>
                                    </a:rPr>
                                    <m:t>𝑇𝐸𝑃</m:t>
                                  </m:r>
                                </m:e>
                                <m:sub>
                                  <m:r>
                                    <a:rPr lang="es-PE" sz="1200" i="1">
                                      <a:effectLst/>
                                      <a:latin typeface="Cambria Math" panose="02040503050406030204" pitchFamily="18" charset="0"/>
                                      <a:ea typeface="Arial" panose="020B0604020202020204" pitchFamily="34" charset="0"/>
                                      <a:cs typeface="Times New Roman" panose="02020603050405020304" pitchFamily="18" charset="0"/>
                                    </a:rPr>
                                    <m:t>𝑐</m:t>
                                  </m:r>
                                </m:sub>
                              </m:sSub>
                            </m:e>
                          </m:d>
                        </m:e>
                        <m:sup>
                          <m:f>
                            <m:f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fPr>
                            <m:num>
                              <m:r>
                                <a:rPr lang="es-PE" sz="1200" i="1">
                                  <a:effectLst/>
                                  <a:latin typeface="Cambria Math" panose="02040503050406030204" pitchFamily="18" charset="0"/>
                                  <a:ea typeface="Arial" panose="020B0604020202020204" pitchFamily="34" charset="0"/>
                                  <a:cs typeface="Times New Roman" panose="02020603050405020304" pitchFamily="18" charset="0"/>
                                </a:rPr>
                                <m:t>𝑛</m:t>
                              </m:r>
                            </m:num>
                            <m:den>
                              <m:r>
                                <a:rPr lang="es-PE" sz="1200" i="1">
                                  <a:effectLst/>
                                  <a:latin typeface="Cambria Math" panose="02040503050406030204" pitchFamily="18" charset="0"/>
                                  <a:ea typeface="Arial" panose="020B0604020202020204" pitchFamily="34" charset="0"/>
                                  <a:cs typeface="Times New Roman" panose="02020603050405020304" pitchFamily="18" charset="0"/>
                                </a:rPr>
                                <m:t>𝑛</m:t>
                              </m:r>
                              <m:sSub>
                                <m:sSub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sSubPr>
                                <m:e>
                                  <m:r>
                                    <a:rPr lang="es-PE" sz="1200" i="1">
                                      <a:effectLst/>
                                      <a:latin typeface="Cambria Math" panose="02040503050406030204" pitchFamily="18" charset="0"/>
                                      <a:ea typeface="Arial" panose="020B0604020202020204" pitchFamily="34" charset="0"/>
                                      <a:cs typeface="Times New Roman" panose="02020603050405020304" pitchFamily="18" charset="0"/>
                                    </a:rPr>
                                    <m:t>𝑇𝐸𝑃</m:t>
                                  </m:r>
                                </m:e>
                                <m:sub>
                                  <m:r>
                                    <a:rPr lang="es-PE" sz="1200" i="1">
                                      <a:effectLst/>
                                      <a:latin typeface="Cambria Math" panose="02040503050406030204" pitchFamily="18" charset="0"/>
                                      <a:ea typeface="Arial" panose="020B0604020202020204" pitchFamily="34" charset="0"/>
                                      <a:cs typeface="Times New Roman" panose="02020603050405020304" pitchFamily="18" charset="0"/>
                                    </a:rPr>
                                    <m:t>𝑐</m:t>
                                  </m:r>
                                </m:sub>
                              </m:sSub>
                            </m:den>
                          </m:f>
                        </m:sup>
                      </m:sSup>
                      <m:r>
                        <a:rPr lang="es-PE" sz="1200" i="1">
                          <a:effectLst/>
                          <a:latin typeface="Cambria Math" panose="02040503050406030204" pitchFamily="18" charset="0"/>
                          <a:ea typeface="Arial" panose="020B0604020202020204" pitchFamily="34" charset="0"/>
                          <a:cs typeface="Times New Roman" panose="02020603050405020304" pitchFamily="18" charset="0"/>
                        </a:rPr>
                        <m:t>−1</m:t>
                      </m:r>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3" name="Rectángulo 2">
                <a:extLst>
                  <a:ext uri="{FF2B5EF4-FFF2-40B4-BE49-F238E27FC236}">
                    <a16:creationId xmlns:a16="http://schemas.microsoft.com/office/drawing/2014/main" id="{13C8F47A-2A9A-430E-9D9C-FF3FF0594789}"/>
                  </a:ext>
                </a:extLst>
              </p:cNvPr>
              <p:cNvSpPr>
                <a:spLocks noRot="1" noChangeAspect="1" noMove="1" noResize="1" noEditPoints="1" noAdjustHandles="1" noChangeArrowheads="1" noChangeShapeType="1" noTextEdit="1"/>
              </p:cNvSpPr>
              <p:nvPr/>
            </p:nvSpPr>
            <p:spPr>
              <a:xfrm>
                <a:off x="0" y="803469"/>
                <a:ext cx="4572000" cy="1124667"/>
              </a:xfrm>
              <a:prstGeom prst="rect">
                <a:avLst/>
              </a:prstGeom>
              <a:blipFill>
                <a:blip r:embed="rId2"/>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B2D2BB17-A210-499D-92BC-D71125086D4F}"/>
                  </a:ext>
                </a:extLst>
              </p:cNvPr>
              <p:cNvSpPr/>
              <p:nvPr/>
            </p:nvSpPr>
            <p:spPr>
              <a:xfrm>
                <a:off x="0" y="1887365"/>
                <a:ext cx="4572000" cy="705834"/>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Tasa Descontada o Adelantada (d):</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cs typeface="Times New Roman" panose="02020603050405020304" pitchFamily="18" charset="0"/>
                        </a:rPr>
                        <m:t>𝑑</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f>
                        <m:fPr>
                          <m:ctrlPr>
                            <a:rPr lang="es-PE" sz="1200" i="1">
                              <a:effectLst/>
                              <a:latin typeface="Cambria Math" panose="02040503050406030204" pitchFamily="18" charset="0"/>
                              <a:ea typeface="Arial" panose="020B0604020202020204" pitchFamily="34" charset="0"/>
                              <a:cs typeface="Times New Roman" panose="02020603050405020304" pitchFamily="18" charset="0"/>
                            </a:rPr>
                          </m:ctrlPr>
                        </m:fPr>
                        <m:num>
                          <m:r>
                            <a:rPr lang="es-PE" sz="1200" i="1">
                              <a:effectLst/>
                              <a:latin typeface="Cambria Math" panose="02040503050406030204" pitchFamily="18" charset="0"/>
                              <a:ea typeface="Arial" panose="020B0604020202020204" pitchFamily="34" charset="0"/>
                              <a:cs typeface="Times New Roman" panose="02020603050405020304" pitchFamily="18" charset="0"/>
                            </a:rPr>
                            <m:t>𝑇𝐸𝑃</m:t>
                          </m:r>
                        </m:num>
                        <m:den>
                          <m:r>
                            <a:rPr lang="es-PE" sz="1200" i="1">
                              <a:effectLst/>
                              <a:latin typeface="Cambria Math" panose="02040503050406030204" pitchFamily="18" charset="0"/>
                              <a:ea typeface="Arial" panose="020B0604020202020204" pitchFamily="34" charset="0"/>
                              <a:cs typeface="Times New Roman" panose="02020603050405020304" pitchFamily="18" charset="0"/>
                            </a:rPr>
                            <m:t>1+</m:t>
                          </m:r>
                          <m:r>
                            <a:rPr lang="es-PE" sz="1200" i="1">
                              <a:effectLst/>
                              <a:latin typeface="Cambria Math" panose="02040503050406030204" pitchFamily="18" charset="0"/>
                              <a:ea typeface="Arial" panose="020B0604020202020204" pitchFamily="34" charset="0"/>
                              <a:cs typeface="Times New Roman" panose="02020603050405020304" pitchFamily="18" charset="0"/>
                            </a:rPr>
                            <m:t>𝑇𝐸𝑃</m:t>
                          </m:r>
                        </m:den>
                      </m:f>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4" name="Rectángulo 3">
                <a:extLst>
                  <a:ext uri="{FF2B5EF4-FFF2-40B4-BE49-F238E27FC236}">
                    <a16:creationId xmlns:a16="http://schemas.microsoft.com/office/drawing/2014/main" id="{B2D2BB17-A210-499D-92BC-D71125086D4F}"/>
                  </a:ext>
                </a:extLst>
              </p:cNvPr>
              <p:cNvSpPr>
                <a:spLocks noRot="1" noChangeAspect="1" noMove="1" noResize="1" noEditPoints="1" noAdjustHandles="1" noChangeArrowheads="1" noChangeShapeType="1" noTextEdit="1"/>
              </p:cNvSpPr>
              <p:nvPr/>
            </p:nvSpPr>
            <p:spPr>
              <a:xfrm>
                <a:off x="0" y="1887365"/>
                <a:ext cx="4572000" cy="705834"/>
              </a:xfrm>
              <a:prstGeom prst="rect">
                <a:avLst/>
              </a:prstGeom>
              <a:blipFill>
                <a:blip r:embed="rId3"/>
                <a:stretch>
                  <a:fillRect b="-870"/>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242D430C-B41C-4102-8AFD-AD6264C2056C}"/>
                  </a:ext>
                </a:extLst>
              </p:cNvPr>
              <p:cNvSpPr/>
              <p:nvPr/>
            </p:nvSpPr>
            <p:spPr>
              <a:xfrm>
                <a:off x="0" y="2624591"/>
                <a:ext cx="4572000" cy="517065"/>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Descuento:</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cs typeface="Times New Roman" panose="02020603050405020304" pitchFamily="18" charset="0"/>
                        </a:rPr>
                        <m:t>𝐷𝑒𝑠𝑐𝑢𝑒𝑛𝑡𝑜</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r>
                        <a:rPr lang="es-PE" sz="1200" i="1">
                          <a:effectLst/>
                          <a:latin typeface="Cambria Math" panose="02040503050406030204" pitchFamily="18" charset="0"/>
                          <a:ea typeface="Arial" panose="020B0604020202020204" pitchFamily="34" charset="0"/>
                          <a:cs typeface="Times New Roman" panose="02020603050405020304" pitchFamily="18" charset="0"/>
                        </a:rPr>
                        <m:t>𝑉𝑎𝑙𝑜𝑟</m:t>
                      </m:r>
                      <m:r>
                        <a:rPr lang="es-PE" sz="1200" i="1">
                          <a:effectLst/>
                          <a:latin typeface="Cambria Math" panose="02040503050406030204" pitchFamily="18" charset="0"/>
                          <a:ea typeface="Arial" panose="020B0604020202020204" pitchFamily="34" charset="0"/>
                          <a:cs typeface="Times New Roman" panose="02020603050405020304" pitchFamily="18" charset="0"/>
                        </a:rPr>
                        <m:t> </m:t>
                      </m:r>
                      <m:r>
                        <a:rPr lang="es-PE" sz="1200" i="1">
                          <a:effectLst/>
                          <a:latin typeface="Cambria Math" panose="02040503050406030204" pitchFamily="18" charset="0"/>
                          <a:ea typeface="Arial" panose="020B0604020202020204" pitchFamily="34" charset="0"/>
                          <a:cs typeface="Times New Roman" panose="02020603050405020304" pitchFamily="18" charset="0"/>
                        </a:rPr>
                        <m:t>𝑁𝑜𝑚𝑖𝑛𝑎𝑙</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r>
                        <a:rPr lang="es-PE" sz="1200" i="1">
                          <a:effectLst/>
                          <a:latin typeface="Cambria Math" panose="02040503050406030204" pitchFamily="18" charset="0"/>
                          <a:ea typeface="Arial" panose="020B0604020202020204" pitchFamily="34" charset="0"/>
                          <a:cs typeface="Times New Roman" panose="02020603050405020304" pitchFamily="18" charset="0"/>
                        </a:rPr>
                        <m:t>𝑑</m:t>
                      </m:r>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5" name="Rectángulo 4">
                <a:extLst>
                  <a:ext uri="{FF2B5EF4-FFF2-40B4-BE49-F238E27FC236}">
                    <a16:creationId xmlns:a16="http://schemas.microsoft.com/office/drawing/2014/main" id="{242D430C-B41C-4102-8AFD-AD6264C2056C}"/>
                  </a:ext>
                </a:extLst>
              </p:cNvPr>
              <p:cNvSpPr>
                <a:spLocks noRot="1" noChangeAspect="1" noMove="1" noResize="1" noEditPoints="1" noAdjustHandles="1" noChangeArrowheads="1" noChangeShapeType="1" noTextEdit="1"/>
              </p:cNvSpPr>
              <p:nvPr/>
            </p:nvSpPr>
            <p:spPr>
              <a:xfrm>
                <a:off x="0" y="2624591"/>
                <a:ext cx="4572000" cy="517065"/>
              </a:xfrm>
              <a:prstGeom prst="rect">
                <a:avLst/>
              </a:prstGeom>
              <a:blipFill>
                <a:blip r:embed="rId4"/>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D9EF9292-359E-408E-9C4F-7EA2406E6810}"/>
                  </a:ext>
                </a:extLst>
              </p:cNvPr>
              <p:cNvSpPr/>
              <p:nvPr/>
            </p:nvSpPr>
            <p:spPr>
              <a:xfrm>
                <a:off x="0" y="3188693"/>
                <a:ext cx="4572000" cy="517065"/>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Valor Neto:</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cs typeface="Times New Roman" panose="02020603050405020304" pitchFamily="18" charset="0"/>
                        </a:rPr>
                        <m:t>𝑉𝑎𝑙𝑜𝑟</m:t>
                      </m:r>
                      <m:r>
                        <a:rPr lang="es-PE" sz="1200" i="1">
                          <a:effectLst/>
                          <a:latin typeface="Cambria Math" panose="02040503050406030204" pitchFamily="18" charset="0"/>
                          <a:ea typeface="Arial" panose="020B0604020202020204" pitchFamily="34" charset="0"/>
                          <a:cs typeface="Times New Roman" panose="02020603050405020304" pitchFamily="18" charset="0"/>
                        </a:rPr>
                        <m:t> </m:t>
                      </m:r>
                      <m:r>
                        <a:rPr lang="es-PE" sz="1200" i="1">
                          <a:effectLst/>
                          <a:latin typeface="Cambria Math" panose="02040503050406030204" pitchFamily="18" charset="0"/>
                          <a:ea typeface="Arial" panose="020B0604020202020204" pitchFamily="34" charset="0"/>
                          <a:cs typeface="Times New Roman" panose="02020603050405020304" pitchFamily="18" charset="0"/>
                        </a:rPr>
                        <m:t>𝑁𝑒𝑡𝑜</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r>
                        <a:rPr lang="es-PE" sz="1200" i="1">
                          <a:effectLst/>
                          <a:latin typeface="Cambria Math" panose="02040503050406030204" pitchFamily="18" charset="0"/>
                          <a:ea typeface="Arial" panose="020B0604020202020204" pitchFamily="34" charset="0"/>
                          <a:cs typeface="Times New Roman" panose="02020603050405020304" pitchFamily="18" charset="0"/>
                        </a:rPr>
                        <m:t>𝑉𝑎𝑙𝑜𝑟</m:t>
                      </m:r>
                      <m:r>
                        <a:rPr lang="es-PE" sz="1200" i="1">
                          <a:effectLst/>
                          <a:latin typeface="Cambria Math" panose="02040503050406030204" pitchFamily="18" charset="0"/>
                          <a:ea typeface="Arial" panose="020B0604020202020204" pitchFamily="34" charset="0"/>
                          <a:cs typeface="Times New Roman" panose="02020603050405020304" pitchFamily="18" charset="0"/>
                        </a:rPr>
                        <m:t> </m:t>
                      </m:r>
                      <m:r>
                        <a:rPr lang="es-PE" sz="1200" i="1">
                          <a:effectLst/>
                          <a:latin typeface="Cambria Math" panose="02040503050406030204" pitchFamily="18" charset="0"/>
                          <a:ea typeface="Arial" panose="020B0604020202020204" pitchFamily="34" charset="0"/>
                          <a:cs typeface="Times New Roman" panose="02020603050405020304" pitchFamily="18" charset="0"/>
                        </a:rPr>
                        <m:t>𝑁𝑜𝑚𝑖𝑛𝑎𝑙</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r>
                        <a:rPr lang="es-PE" sz="1200" i="1">
                          <a:effectLst/>
                          <a:latin typeface="Cambria Math" panose="02040503050406030204" pitchFamily="18" charset="0"/>
                          <a:ea typeface="Arial" panose="020B0604020202020204" pitchFamily="34" charset="0"/>
                          <a:cs typeface="Times New Roman" panose="02020603050405020304" pitchFamily="18" charset="0"/>
                        </a:rPr>
                        <m:t>𝐷𝑒𝑠𝑐𝑢𝑒𝑛𝑡𝑜</m:t>
                      </m:r>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6" name="Rectángulo 5">
                <a:extLst>
                  <a:ext uri="{FF2B5EF4-FFF2-40B4-BE49-F238E27FC236}">
                    <a16:creationId xmlns:a16="http://schemas.microsoft.com/office/drawing/2014/main" id="{D9EF9292-359E-408E-9C4F-7EA2406E6810}"/>
                  </a:ext>
                </a:extLst>
              </p:cNvPr>
              <p:cNvSpPr>
                <a:spLocks noRot="1" noChangeAspect="1" noMove="1" noResize="1" noEditPoints="1" noAdjustHandles="1" noChangeArrowheads="1" noChangeShapeType="1" noTextEdit="1"/>
              </p:cNvSpPr>
              <p:nvPr/>
            </p:nvSpPr>
            <p:spPr>
              <a:xfrm>
                <a:off x="0" y="3188693"/>
                <a:ext cx="4572000" cy="517065"/>
              </a:xfrm>
              <a:prstGeom prst="rect">
                <a:avLst/>
              </a:prstGeom>
              <a:blipFill>
                <a:blip r:embed="rId5"/>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7660A6A9-991A-4E50-8B8D-801266925908}"/>
                  </a:ext>
                </a:extLst>
              </p:cNvPr>
              <p:cNvSpPr/>
              <p:nvPr/>
            </p:nvSpPr>
            <p:spPr>
              <a:xfrm>
                <a:off x="0" y="3705758"/>
                <a:ext cx="4572000" cy="517065"/>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Valor Recibido:</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cs typeface="Times New Roman" panose="02020603050405020304" pitchFamily="18" charset="0"/>
                        </a:rPr>
                        <m:t>𝑉𝑎𝑙𝑜𝑟</m:t>
                      </m:r>
                      <m:r>
                        <a:rPr lang="es-PE" sz="1200" i="1">
                          <a:effectLst/>
                          <a:latin typeface="Cambria Math" panose="02040503050406030204" pitchFamily="18" charset="0"/>
                          <a:ea typeface="Arial" panose="020B0604020202020204" pitchFamily="34" charset="0"/>
                          <a:cs typeface="Times New Roman" panose="02020603050405020304" pitchFamily="18" charset="0"/>
                        </a:rPr>
                        <m:t> </m:t>
                      </m:r>
                      <m:r>
                        <a:rPr lang="es-PE" sz="1200" i="1">
                          <a:effectLst/>
                          <a:latin typeface="Cambria Math" panose="02040503050406030204" pitchFamily="18" charset="0"/>
                          <a:ea typeface="Arial" panose="020B0604020202020204" pitchFamily="34" charset="0"/>
                          <a:cs typeface="Times New Roman" panose="02020603050405020304" pitchFamily="18" charset="0"/>
                        </a:rPr>
                        <m:t>𝑅𝑒𝑐𝑖𝑏𝑖𝑑𝑜</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r>
                        <a:rPr lang="es-PE" sz="1200" i="1">
                          <a:effectLst/>
                          <a:latin typeface="Cambria Math" panose="02040503050406030204" pitchFamily="18" charset="0"/>
                          <a:ea typeface="Arial" panose="020B0604020202020204" pitchFamily="34" charset="0"/>
                          <a:cs typeface="Times New Roman" panose="02020603050405020304" pitchFamily="18" charset="0"/>
                        </a:rPr>
                        <m:t>𝑉𝑎𝑙𝑜𝑟</m:t>
                      </m:r>
                      <m:r>
                        <a:rPr lang="es-PE" sz="1200" i="1">
                          <a:effectLst/>
                          <a:latin typeface="Cambria Math" panose="02040503050406030204" pitchFamily="18" charset="0"/>
                          <a:ea typeface="Arial" panose="020B0604020202020204" pitchFamily="34" charset="0"/>
                          <a:cs typeface="Times New Roman" panose="02020603050405020304" pitchFamily="18" charset="0"/>
                        </a:rPr>
                        <m:t> </m:t>
                      </m:r>
                      <m:r>
                        <a:rPr lang="es-PE" sz="1200" i="1">
                          <a:effectLst/>
                          <a:latin typeface="Cambria Math" panose="02040503050406030204" pitchFamily="18" charset="0"/>
                          <a:ea typeface="Arial" panose="020B0604020202020204" pitchFamily="34" charset="0"/>
                          <a:cs typeface="Times New Roman" panose="02020603050405020304" pitchFamily="18" charset="0"/>
                        </a:rPr>
                        <m:t>𝑁𝑒𝑡𝑜</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r>
                        <a:rPr lang="es-PE" sz="1200" i="1">
                          <a:effectLst/>
                          <a:latin typeface="Cambria Math" panose="02040503050406030204" pitchFamily="18" charset="0"/>
                          <a:ea typeface="Arial" panose="020B0604020202020204" pitchFamily="34" charset="0"/>
                          <a:cs typeface="Times New Roman" panose="02020603050405020304" pitchFamily="18" charset="0"/>
                        </a:rPr>
                        <m:t>𝐶𝑜𝑠𝑡𝑒𝑠</m:t>
                      </m:r>
                      <m:r>
                        <a:rPr lang="es-PE" sz="1200" i="1">
                          <a:effectLst/>
                          <a:latin typeface="Cambria Math" panose="02040503050406030204" pitchFamily="18" charset="0"/>
                          <a:ea typeface="Arial" panose="020B0604020202020204" pitchFamily="34" charset="0"/>
                          <a:cs typeface="Times New Roman" panose="02020603050405020304" pitchFamily="18" charset="0"/>
                        </a:rPr>
                        <m:t> </m:t>
                      </m:r>
                      <m:r>
                        <a:rPr lang="es-PE" sz="1200" i="1">
                          <a:effectLst/>
                          <a:latin typeface="Cambria Math" panose="02040503050406030204" pitchFamily="18" charset="0"/>
                          <a:ea typeface="Arial" panose="020B0604020202020204" pitchFamily="34" charset="0"/>
                          <a:cs typeface="Times New Roman" panose="02020603050405020304" pitchFamily="18" charset="0"/>
                        </a:rPr>
                        <m:t>𝑖𝑛𝑖𝑐𝑖𝑎𝑙𝑒𝑠</m:t>
                      </m:r>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7" name="Rectángulo 6">
                <a:extLst>
                  <a:ext uri="{FF2B5EF4-FFF2-40B4-BE49-F238E27FC236}">
                    <a16:creationId xmlns:a16="http://schemas.microsoft.com/office/drawing/2014/main" id="{7660A6A9-991A-4E50-8B8D-801266925908}"/>
                  </a:ext>
                </a:extLst>
              </p:cNvPr>
              <p:cNvSpPr>
                <a:spLocks noRot="1" noChangeAspect="1" noMove="1" noResize="1" noEditPoints="1" noAdjustHandles="1" noChangeArrowheads="1" noChangeShapeType="1" noTextEdit="1"/>
              </p:cNvSpPr>
              <p:nvPr/>
            </p:nvSpPr>
            <p:spPr>
              <a:xfrm>
                <a:off x="0" y="3705758"/>
                <a:ext cx="4572000" cy="517065"/>
              </a:xfrm>
              <a:prstGeom prst="rect">
                <a:avLst/>
              </a:prstGeom>
              <a:blipFill>
                <a:blip r:embed="rId6"/>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FFACB2F2-BB9C-41C3-BE7F-1752FE65794F}"/>
                  </a:ext>
                </a:extLst>
              </p:cNvPr>
              <p:cNvSpPr/>
              <p:nvPr/>
            </p:nvSpPr>
            <p:spPr>
              <a:xfrm>
                <a:off x="0" y="4269488"/>
                <a:ext cx="4572000" cy="517065"/>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Valor Entregado:</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cs typeface="Times New Roman" panose="02020603050405020304" pitchFamily="18" charset="0"/>
                        </a:rPr>
                        <m:t>𝑉𝑎𝑙𝑜𝑟</m:t>
                      </m:r>
                      <m:r>
                        <a:rPr lang="es-PE" sz="1200" i="1">
                          <a:effectLst/>
                          <a:latin typeface="Cambria Math" panose="02040503050406030204" pitchFamily="18" charset="0"/>
                          <a:ea typeface="Arial" panose="020B0604020202020204" pitchFamily="34" charset="0"/>
                          <a:cs typeface="Times New Roman" panose="02020603050405020304" pitchFamily="18" charset="0"/>
                        </a:rPr>
                        <m:t> </m:t>
                      </m:r>
                      <m:r>
                        <a:rPr lang="es-PE" sz="1200" i="1">
                          <a:effectLst/>
                          <a:latin typeface="Cambria Math" panose="02040503050406030204" pitchFamily="18" charset="0"/>
                          <a:ea typeface="Arial" panose="020B0604020202020204" pitchFamily="34" charset="0"/>
                          <a:cs typeface="Times New Roman" panose="02020603050405020304" pitchFamily="18" charset="0"/>
                        </a:rPr>
                        <m:t>𝐸𝑛𝑡𝑟𝑒𝑔𝑎𝑑𝑜</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r>
                        <a:rPr lang="es-PE" sz="1200" i="1">
                          <a:effectLst/>
                          <a:latin typeface="Cambria Math" panose="02040503050406030204" pitchFamily="18" charset="0"/>
                          <a:ea typeface="Arial" panose="020B0604020202020204" pitchFamily="34" charset="0"/>
                          <a:cs typeface="Times New Roman" panose="02020603050405020304" pitchFamily="18" charset="0"/>
                        </a:rPr>
                        <m:t>𝑉𝑎𝑙𝑜𝑟</m:t>
                      </m:r>
                      <m:r>
                        <a:rPr lang="es-PE" sz="1200" i="1">
                          <a:effectLst/>
                          <a:latin typeface="Cambria Math" panose="02040503050406030204" pitchFamily="18" charset="0"/>
                          <a:ea typeface="Arial" panose="020B0604020202020204" pitchFamily="34" charset="0"/>
                          <a:cs typeface="Times New Roman" panose="02020603050405020304" pitchFamily="18" charset="0"/>
                        </a:rPr>
                        <m:t> </m:t>
                      </m:r>
                      <m:r>
                        <a:rPr lang="es-PE" sz="1200" i="1">
                          <a:effectLst/>
                          <a:latin typeface="Cambria Math" panose="02040503050406030204" pitchFamily="18" charset="0"/>
                          <a:ea typeface="Arial" panose="020B0604020202020204" pitchFamily="34" charset="0"/>
                          <a:cs typeface="Times New Roman" panose="02020603050405020304" pitchFamily="18" charset="0"/>
                        </a:rPr>
                        <m:t>𝑁𝑜𝑚𝑖𝑛𝑎𝑙</m:t>
                      </m:r>
                      <m:r>
                        <a:rPr lang="es-PE" sz="1200" i="1">
                          <a:effectLst/>
                          <a:latin typeface="Cambria Math" panose="02040503050406030204" pitchFamily="18" charset="0"/>
                          <a:ea typeface="Arial" panose="020B0604020202020204" pitchFamily="34" charset="0"/>
                          <a:cs typeface="Times New Roman" panose="02020603050405020304" pitchFamily="18" charset="0"/>
                        </a:rPr>
                        <m:t>+</m:t>
                      </m:r>
                      <m:r>
                        <a:rPr lang="es-PE" sz="1200" i="1">
                          <a:effectLst/>
                          <a:latin typeface="Cambria Math" panose="02040503050406030204" pitchFamily="18" charset="0"/>
                          <a:ea typeface="Arial" panose="020B0604020202020204" pitchFamily="34" charset="0"/>
                          <a:cs typeface="Times New Roman" panose="02020603050405020304" pitchFamily="18" charset="0"/>
                        </a:rPr>
                        <m:t>𝐶𝑜𝑠𝑡𝑒𝑠</m:t>
                      </m:r>
                      <m:r>
                        <a:rPr lang="es-PE" sz="1200" i="1">
                          <a:effectLst/>
                          <a:latin typeface="Cambria Math" panose="02040503050406030204" pitchFamily="18" charset="0"/>
                          <a:ea typeface="Arial" panose="020B0604020202020204" pitchFamily="34" charset="0"/>
                          <a:cs typeface="Times New Roman" panose="02020603050405020304" pitchFamily="18" charset="0"/>
                        </a:rPr>
                        <m:t> </m:t>
                      </m:r>
                      <m:r>
                        <a:rPr lang="es-PE" sz="1200" i="1">
                          <a:effectLst/>
                          <a:latin typeface="Cambria Math" panose="02040503050406030204" pitchFamily="18" charset="0"/>
                          <a:ea typeface="Arial" panose="020B0604020202020204" pitchFamily="34" charset="0"/>
                          <a:cs typeface="Times New Roman" panose="02020603050405020304" pitchFamily="18" charset="0"/>
                        </a:rPr>
                        <m:t>𝐹𝑖𝑛𝑎𝑙𝑒𝑠</m:t>
                      </m:r>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8" name="Rectángulo 7">
                <a:extLst>
                  <a:ext uri="{FF2B5EF4-FFF2-40B4-BE49-F238E27FC236}">
                    <a16:creationId xmlns:a16="http://schemas.microsoft.com/office/drawing/2014/main" id="{FFACB2F2-BB9C-41C3-BE7F-1752FE65794F}"/>
                  </a:ext>
                </a:extLst>
              </p:cNvPr>
              <p:cNvSpPr>
                <a:spLocks noRot="1" noChangeAspect="1" noMove="1" noResize="1" noEditPoints="1" noAdjustHandles="1" noChangeArrowheads="1" noChangeShapeType="1" noTextEdit="1"/>
              </p:cNvSpPr>
              <p:nvPr/>
            </p:nvSpPr>
            <p:spPr>
              <a:xfrm>
                <a:off x="0" y="4269488"/>
                <a:ext cx="4572000" cy="517065"/>
              </a:xfrm>
              <a:prstGeom prst="rect">
                <a:avLst/>
              </a:prstGeom>
              <a:blipFill>
                <a:blip r:embed="rId7"/>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9" name="Rectángulo 8">
                <a:extLst>
                  <a:ext uri="{FF2B5EF4-FFF2-40B4-BE49-F238E27FC236}">
                    <a16:creationId xmlns:a16="http://schemas.microsoft.com/office/drawing/2014/main" id="{43C9924A-1BF5-4873-B004-BB59FF68D18C}"/>
                  </a:ext>
                </a:extLst>
              </p:cNvPr>
              <p:cNvSpPr/>
              <p:nvPr/>
            </p:nvSpPr>
            <p:spPr>
              <a:xfrm>
                <a:off x="4352850" y="803469"/>
                <a:ext cx="4572000" cy="899477"/>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Tasa de Coste Efectiva Anual:</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rPr>
                        <m:t>𝑇𝐶𝐸𝐴</m:t>
                      </m:r>
                      <m:r>
                        <a:rPr lang="es-PE" sz="1200" i="1">
                          <a:effectLst/>
                          <a:latin typeface="Cambria Math" panose="02040503050406030204" pitchFamily="18" charset="0"/>
                          <a:ea typeface="Arial" panose="020B0604020202020204" pitchFamily="34" charset="0"/>
                        </a:rPr>
                        <m:t>=</m:t>
                      </m:r>
                      <m:sSup>
                        <m:sSupPr>
                          <m:ctrlPr>
                            <a:rPr lang="es-PE" sz="1200" i="1">
                              <a:effectLst/>
                              <a:latin typeface="Cambria Math" panose="02040503050406030204" pitchFamily="18" charset="0"/>
                              <a:ea typeface="Arial" panose="020B0604020202020204" pitchFamily="34" charset="0"/>
                            </a:rPr>
                          </m:ctrlPr>
                        </m:sSupPr>
                        <m:e>
                          <m:d>
                            <m:dPr>
                              <m:ctrlPr>
                                <a:rPr lang="es-PE" sz="1200" i="1">
                                  <a:effectLst/>
                                  <a:latin typeface="Cambria Math" panose="02040503050406030204" pitchFamily="18" charset="0"/>
                                  <a:ea typeface="Arial" panose="020B0604020202020204" pitchFamily="34" charset="0"/>
                                </a:rPr>
                              </m:ctrlPr>
                            </m:dPr>
                            <m:e>
                              <m:f>
                                <m:fPr>
                                  <m:ctrlPr>
                                    <a:rPr lang="es-PE" sz="1200" i="1">
                                      <a:effectLst/>
                                      <a:latin typeface="Cambria Math" panose="02040503050406030204" pitchFamily="18" charset="0"/>
                                      <a:ea typeface="Arial" panose="020B0604020202020204" pitchFamily="34" charset="0"/>
                                    </a:rPr>
                                  </m:ctrlPr>
                                </m:fPr>
                                <m:num>
                                  <m:r>
                                    <a:rPr lang="es-PE" sz="1200" i="1">
                                      <a:effectLst/>
                                      <a:latin typeface="Cambria Math" panose="02040503050406030204" pitchFamily="18" charset="0"/>
                                      <a:ea typeface="Arial" panose="020B0604020202020204" pitchFamily="34" charset="0"/>
                                    </a:rPr>
                                    <m:t>𝑉𝑎𝑙𝑜𝑟</m:t>
                                  </m:r>
                                  <m:r>
                                    <a:rPr lang="es-PE" sz="1200" i="1">
                                      <a:effectLst/>
                                      <a:latin typeface="Cambria Math" panose="02040503050406030204" pitchFamily="18" charset="0"/>
                                      <a:ea typeface="Arial" panose="020B0604020202020204" pitchFamily="34" charset="0"/>
                                    </a:rPr>
                                    <m:t> </m:t>
                                  </m:r>
                                  <m:r>
                                    <a:rPr lang="es-PE" sz="1200" i="1">
                                      <a:effectLst/>
                                      <a:latin typeface="Cambria Math" panose="02040503050406030204" pitchFamily="18" charset="0"/>
                                      <a:ea typeface="Arial" panose="020B0604020202020204" pitchFamily="34" charset="0"/>
                                    </a:rPr>
                                    <m:t>𝐸𝑛𝑡𝑟𝑒𝑔𝑎𝑑𝑜</m:t>
                                  </m:r>
                                </m:num>
                                <m:den>
                                  <m:r>
                                    <a:rPr lang="es-PE" sz="1200" i="1">
                                      <a:effectLst/>
                                      <a:latin typeface="Cambria Math" panose="02040503050406030204" pitchFamily="18" charset="0"/>
                                      <a:ea typeface="Arial" panose="020B0604020202020204" pitchFamily="34" charset="0"/>
                                    </a:rPr>
                                    <m:t>𝑉𝑎𝑙𝑜𝑟</m:t>
                                  </m:r>
                                  <m:r>
                                    <a:rPr lang="es-PE" sz="1200" i="1">
                                      <a:effectLst/>
                                      <a:latin typeface="Cambria Math" panose="02040503050406030204" pitchFamily="18" charset="0"/>
                                      <a:ea typeface="Arial" panose="020B0604020202020204" pitchFamily="34" charset="0"/>
                                    </a:rPr>
                                    <m:t> </m:t>
                                  </m:r>
                                  <m:r>
                                    <a:rPr lang="es-PE" sz="1200" i="1">
                                      <a:effectLst/>
                                      <a:latin typeface="Cambria Math" panose="02040503050406030204" pitchFamily="18" charset="0"/>
                                      <a:ea typeface="Arial" panose="020B0604020202020204" pitchFamily="34" charset="0"/>
                                    </a:rPr>
                                    <m:t>𝑅𝑒𝑐𝑖𝑏𝑖𝑑𝑜</m:t>
                                  </m:r>
                                </m:den>
                              </m:f>
                            </m:e>
                          </m:d>
                        </m:e>
                        <m:sup>
                          <m:f>
                            <m:fPr>
                              <m:ctrlPr>
                                <a:rPr lang="es-PE" sz="1200" i="1">
                                  <a:effectLst/>
                                  <a:latin typeface="Cambria Math" panose="02040503050406030204" pitchFamily="18" charset="0"/>
                                  <a:ea typeface="Arial" panose="020B0604020202020204" pitchFamily="34" charset="0"/>
                                </a:rPr>
                              </m:ctrlPr>
                            </m:fPr>
                            <m:num>
                              <m:r>
                                <a:rPr lang="es-PE" sz="1200" i="1">
                                  <a:effectLst/>
                                  <a:latin typeface="Cambria Math" panose="02040503050406030204" pitchFamily="18" charset="0"/>
                                  <a:ea typeface="Arial" panose="020B0604020202020204" pitchFamily="34" charset="0"/>
                                </a:rPr>
                                <m:t>360</m:t>
                              </m:r>
                            </m:num>
                            <m:den>
                              <m:r>
                                <a:rPr lang="es-PE" sz="1200" i="1">
                                  <a:effectLst/>
                                  <a:latin typeface="Cambria Math" panose="02040503050406030204" pitchFamily="18" charset="0"/>
                                  <a:ea typeface="Arial" panose="020B0604020202020204" pitchFamily="34" charset="0"/>
                                </a:rPr>
                                <m:t>𝑁</m:t>
                              </m:r>
                              <m:r>
                                <a:rPr lang="es-PE" sz="1200" i="1">
                                  <a:effectLst/>
                                  <a:latin typeface="Cambria Math" panose="02040503050406030204" pitchFamily="18" charset="0"/>
                                  <a:ea typeface="Arial" panose="020B0604020202020204" pitchFamily="34" charset="0"/>
                                </a:rPr>
                                <m:t>°</m:t>
                              </m:r>
                              <m:r>
                                <a:rPr lang="es-PE" sz="1200" i="1">
                                  <a:effectLst/>
                                  <a:latin typeface="Cambria Math" panose="02040503050406030204" pitchFamily="18" charset="0"/>
                                  <a:ea typeface="Arial" panose="020B0604020202020204" pitchFamily="34" charset="0"/>
                                </a:rPr>
                                <m:t>𝑑𝑖𝑎𝑠</m:t>
                              </m:r>
                            </m:den>
                          </m:f>
                        </m:sup>
                      </m:sSup>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9" name="Rectángulo 8">
                <a:extLst>
                  <a:ext uri="{FF2B5EF4-FFF2-40B4-BE49-F238E27FC236}">
                    <a16:creationId xmlns:a16="http://schemas.microsoft.com/office/drawing/2014/main" id="{43C9924A-1BF5-4873-B004-BB59FF68D18C}"/>
                  </a:ext>
                </a:extLst>
              </p:cNvPr>
              <p:cNvSpPr>
                <a:spLocks noRot="1" noChangeAspect="1" noMove="1" noResize="1" noEditPoints="1" noAdjustHandles="1" noChangeArrowheads="1" noChangeShapeType="1" noTextEdit="1"/>
              </p:cNvSpPr>
              <p:nvPr/>
            </p:nvSpPr>
            <p:spPr>
              <a:xfrm>
                <a:off x="4352850" y="803469"/>
                <a:ext cx="4572000" cy="899477"/>
              </a:xfrm>
              <a:prstGeom prst="rect">
                <a:avLst/>
              </a:prstGeom>
              <a:blipFill>
                <a:blip r:embed="rId8"/>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5A3AA445-E94C-49CF-A2D5-979C48B2F451}"/>
                  </a:ext>
                </a:extLst>
              </p:cNvPr>
              <p:cNvSpPr/>
              <p:nvPr/>
            </p:nvSpPr>
            <p:spPr>
              <a:xfrm>
                <a:off x="4352850" y="1887365"/>
                <a:ext cx="4572000" cy="884409"/>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Valor Actual Neto:</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rPr>
                        <m:t>𝑉𝐴𝑁</m:t>
                      </m:r>
                      <m:r>
                        <a:rPr lang="es-PE" sz="1200" i="1">
                          <a:effectLst/>
                          <a:latin typeface="Cambria Math" panose="02040503050406030204" pitchFamily="18" charset="0"/>
                          <a:ea typeface="Arial" panose="020B0604020202020204" pitchFamily="34" charset="0"/>
                        </a:rPr>
                        <m:t>=− </m:t>
                      </m:r>
                      <m:r>
                        <a:rPr lang="es-PE" sz="1200" i="1">
                          <a:effectLst/>
                          <a:latin typeface="Cambria Math" panose="02040503050406030204" pitchFamily="18" charset="0"/>
                          <a:ea typeface="Arial" panose="020B0604020202020204" pitchFamily="34" charset="0"/>
                        </a:rPr>
                        <m:t>𝐷𝑒𝑠𝑒𝑚𝑏𝑜𝑙𝑠𝑜</m:t>
                      </m:r>
                      <m:r>
                        <a:rPr lang="es-PE" sz="1200" i="1">
                          <a:effectLst/>
                          <a:latin typeface="Cambria Math" panose="02040503050406030204" pitchFamily="18" charset="0"/>
                          <a:ea typeface="Arial" panose="020B0604020202020204" pitchFamily="34" charset="0"/>
                        </a:rPr>
                        <m:t>+</m:t>
                      </m:r>
                      <m:nary>
                        <m:naryPr>
                          <m:chr m:val="∑"/>
                          <m:limLoc m:val="undOvr"/>
                          <m:ctrlPr>
                            <a:rPr lang="es-PE" sz="1200" i="1">
                              <a:effectLst/>
                              <a:latin typeface="Cambria Math" panose="02040503050406030204" pitchFamily="18" charset="0"/>
                              <a:ea typeface="Arial" panose="020B0604020202020204" pitchFamily="34" charset="0"/>
                            </a:rPr>
                          </m:ctrlPr>
                        </m:naryPr>
                        <m:sub>
                          <m:r>
                            <a:rPr lang="es-PE" sz="1200" i="1">
                              <a:effectLst/>
                              <a:latin typeface="Cambria Math" panose="02040503050406030204" pitchFamily="18" charset="0"/>
                              <a:ea typeface="Arial" panose="020B0604020202020204" pitchFamily="34" charset="0"/>
                            </a:rPr>
                            <m:t>𝑡</m:t>
                          </m:r>
                          <m:r>
                            <a:rPr lang="es-PE" sz="1200" i="1">
                              <a:effectLst/>
                              <a:latin typeface="Cambria Math" panose="02040503050406030204" pitchFamily="18" charset="0"/>
                              <a:ea typeface="Arial" panose="020B0604020202020204" pitchFamily="34" charset="0"/>
                            </a:rPr>
                            <m:t>=1</m:t>
                          </m:r>
                        </m:sub>
                        <m:sup>
                          <m:r>
                            <a:rPr lang="es-PE" sz="1200" i="1">
                              <a:effectLst/>
                              <a:latin typeface="Cambria Math" panose="02040503050406030204" pitchFamily="18" charset="0"/>
                              <a:ea typeface="Arial" panose="020B0604020202020204" pitchFamily="34" charset="0"/>
                            </a:rPr>
                            <m:t>𝑛</m:t>
                          </m:r>
                        </m:sup>
                        <m:e>
                          <m:f>
                            <m:fPr>
                              <m:ctrlPr>
                                <a:rPr lang="es-PE" sz="1200" i="1">
                                  <a:effectLst/>
                                  <a:latin typeface="Cambria Math" panose="02040503050406030204" pitchFamily="18" charset="0"/>
                                  <a:ea typeface="Arial" panose="020B0604020202020204" pitchFamily="34" charset="0"/>
                                </a:rPr>
                              </m:ctrlPr>
                            </m:fPr>
                            <m:num>
                              <m:sSub>
                                <m:sSubPr>
                                  <m:ctrlPr>
                                    <a:rPr lang="es-PE" sz="1200" i="1">
                                      <a:effectLst/>
                                      <a:latin typeface="Cambria Math" panose="02040503050406030204" pitchFamily="18" charset="0"/>
                                      <a:ea typeface="Arial" panose="020B0604020202020204" pitchFamily="34" charset="0"/>
                                    </a:rPr>
                                  </m:ctrlPr>
                                </m:sSubPr>
                                <m:e>
                                  <m:r>
                                    <a:rPr lang="es-PE" sz="1200" i="1">
                                      <a:effectLst/>
                                      <a:latin typeface="Cambria Math" panose="02040503050406030204" pitchFamily="18" charset="0"/>
                                      <a:ea typeface="Arial" panose="020B0604020202020204" pitchFamily="34" charset="0"/>
                                    </a:rPr>
                                    <m:t>𝐶𝑎𝑝𝑖𝑡𝑎𝑙</m:t>
                                  </m:r>
                                </m:e>
                                <m:sub>
                                  <m:r>
                                    <a:rPr lang="es-PE" sz="1200" i="1">
                                      <a:effectLst/>
                                      <a:latin typeface="Cambria Math" panose="02040503050406030204" pitchFamily="18" charset="0"/>
                                      <a:ea typeface="Arial" panose="020B0604020202020204" pitchFamily="34" charset="0"/>
                                    </a:rPr>
                                    <m:t>𝑡</m:t>
                                  </m:r>
                                </m:sub>
                              </m:sSub>
                            </m:num>
                            <m:den>
                              <m:sSup>
                                <m:sSupPr>
                                  <m:ctrlPr>
                                    <a:rPr lang="es-PE" sz="1200" i="1">
                                      <a:effectLst/>
                                      <a:latin typeface="Cambria Math" panose="02040503050406030204" pitchFamily="18" charset="0"/>
                                      <a:ea typeface="Arial" panose="020B0604020202020204" pitchFamily="34" charset="0"/>
                                    </a:rPr>
                                  </m:ctrlPr>
                                </m:sSupPr>
                                <m:e>
                                  <m:r>
                                    <a:rPr lang="es-PE" sz="1200" i="1">
                                      <a:effectLst/>
                                      <a:latin typeface="Cambria Math" panose="02040503050406030204" pitchFamily="18" charset="0"/>
                                      <a:ea typeface="Arial" panose="020B0604020202020204" pitchFamily="34" charset="0"/>
                                    </a:rPr>
                                    <m:t>(1+</m:t>
                                  </m:r>
                                  <m:r>
                                    <a:rPr lang="es-PE" sz="1200" i="1">
                                      <a:effectLst/>
                                      <a:latin typeface="Cambria Math" panose="02040503050406030204" pitchFamily="18" charset="0"/>
                                      <a:ea typeface="Arial" panose="020B0604020202020204" pitchFamily="34" charset="0"/>
                                    </a:rPr>
                                    <m:t>𝑇𝐸𝑀</m:t>
                                  </m:r>
                                  <m:r>
                                    <a:rPr lang="es-PE" sz="1200" i="1">
                                      <a:effectLst/>
                                      <a:latin typeface="Cambria Math" panose="02040503050406030204" pitchFamily="18" charset="0"/>
                                      <a:ea typeface="Arial" panose="020B0604020202020204" pitchFamily="34" charset="0"/>
                                    </a:rPr>
                                    <m:t>)</m:t>
                                  </m:r>
                                </m:e>
                                <m:sup>
                                  <m:r>
                                    <a:rPr lang="es-PE" sz="1200" i="1">
                                      <a:effectLst/>
                                      <a:latin typeface="Cambria Math" panose="02040503050406030204" pitchFamily="18" charset="0"/>
                                      <a:ea typeface="Arial" panose="020B0604020202020204" pitchFamily="34" charset="0"/>
                                    </a:rPr>
                                    <m:t>𝑡</m:t>
                                  </m:r>
                                </m:sup>
                              </m:sSup>
                            </m:den>
                          </m:f>
                        </m:e>
                      </m:nary>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10" name="Rectángulo 9">
                <a:extLst>
                  <a:ext uri="{FF2B5EF4-FFF2-40B4-BE49-F238E27FC236}">
                    <a16:creationId xmlns:a16="http://schemas.microsoft.com/office/drawing/2014/main" id="{5A3AA445-E94C-49CF-A2D5-979C48B2F451}"/>
                  </a:ext>
                </a:extLst>
              </p:cNvPr>
              <p:cNvSpPr>
                <a:spLocks noRot="1" noChangeAspect="1" noMove="1" noResize="1" noEditPoints="1" noAdjustHandles="1" noChangeArrowheads="1" noChangeShapeType="1" noTextEdit="1"/>
              </p:cNvSpPr>
              <p:nvPr/>
            </p:nvSpPr>
            <p:spPr>
              <a:xfrm>
                <a:off x="4352850" y="1887365"/>
                <a:ext cx="4572000" cy="884409"/>
              </a:xfrm>
              <a:prstGeom prst="rect">
                <a:avLst/>
              </a:prstGeom>
              <a:blipFill>
                <a:blip r:embed="rId9"/>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0A47E95E-26EB-49AC-9B6E-64BB4D6FEA3B}"/>
                  </a:ext>
                </a:extLst>
              </p:cNvPr>
              <p:cNvSpPr/>
              <p:nvPr/>
            </p:nvSpPr>
            <p:spPr>
              <a:xfrm>
                <a:off x="4352850" y="2730843"/>
                <a:ext cx="4572000" cy="884409"/>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Tasa de Interés de Retorno:</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rPr>
                        <m:t>0=− </m:t>
                      </m:r>
                      <m:r>
                        <a:rPr lang="es-PE" sz="1200" i="1">
                          <a:effectLst/>
                          <a:latin typeface="Cambria Math" panose="02040503050406030204" pitchFamily="18" charset="0"/>
                          <a:ea typeface="Arial" panose="020B0604020202020204" pitchFamily="34" charset="0"/>
                        </a:rPr>
                        <m:t>𝐷𝑒𝑠𝑒𝑚𝑏𝑜𝑙𝑠𝑜</m:t>
                      </m:r>
                      <m:r>
                        <a:rPr lang="es-PE" sz="1200" i="1">
                          <a:effectLst/>
                          <a:latin typeface="Cambria Math" panose="02040503050406030204" pitchFamily="18" charset="0"/>
                          <a:ea typeface="Arial" panose="020B0604020202020204" pitchFamily="34" charset="0"/>
                        </a:rPr>
                        <m:t>+</m:t>
                      </m:r>
                      <m:nary>
                        <m:naryPr>
                          <m:chr m:val="∑"/>
                          <m:limLoc m:val="undOvr"/>
                          <m:ctrlPr>
                            <a:rPr lang="es-PE" sz="1200" i="1">
                              <a:effectLst/>
                              <a:latin typeface="Cambria Math" panose="02040503050406030204" pitchFamily="18" charset="0"/>
                              <a:ea typeface="Arial" panose="020B0604020202020204" pitchFamily="34" charset="0"/>
                            </a:rPr>
                          </m:ctrlPr>
                        </m:naryPr>
                        <m:sub>
                          <m:r>
                            <a:rPr lang="es-PE" sz="1200" i="1">
                              <a:effectLst/>
                              <a:latin typeface="Cambria Math" panose="02040503050406030204" pitchFamily="18" charset="0"/>
                              <a:ea typeface="Arial" panose="020B0604020202020204" pitchFamily="34" charset="0"/>
                            </a:rPr>
                            <m:t>𝑡</m:t>
                          </m:r>
                          <m:r>
                            <a:rPr lang="es-PE" sz="1200" i="1">
                              <a:effectLst/>
                              <a:latin typeface="Cambria Math" panose="02040503050406030204" pitchFamily="18" charset="0"/>
                              <a:ea typeface="Arial" panose="020B0604020202020204" pitchFamily="34" charset="0"/>
                            </a:rPr>
                            <m:t>=1</m:t>
                          </m:r>
                        </m:sub>
                        <m:sup>
                          <m:r>
                            <a:rPr lang="es-PE" sz="1200" i="1">
                              <a:effectLst/>
                              <a:latin typeface="Cambria Math" panose="02040503050406030204" pitchFamily="18" charset="0"/>
                              <a:ea typeface="Arial" panose="020B0604020202020204" pitchFamily="34" charset="0"/>
                            </a:rPr>
                            <m:t>𝑛</m:t>
                          </m:r>
                        </m:sup>
                        <m:e>
                          <m:f>
                            <m:fPr>
                              <m:ctrlPr>
                                <a:rPr lang="es-PE" sz="1200" i="1">
                                  <a:effectLst/>
                                  <a:latin typeface="Cambria Math" panose="02040503050406030204" pitchFamily="18" charset="0"/>
                                  <a:ea typeface="Arial" panose="020B0604020202020204" pitchFamily="34" charset="0"/>
                                </a:rPr>
                              </m:ctrlPr>
                            </m:fPr>
                            <m:num>
                              <m:sSub>
                                <m:sSubPr>
                                  <m:ctrlPr>
                                    <a:rPr lang="es-PE" sz="1200" i="1">
                                      <a:effectLst/>
                                      <a:latin typeface="Cambria Math" panose="02040503050406030204" pitchFamily="18" charset="0"/>
                                      <a:ea typeface="Arial" panose="020B0604020202020204" pitchFamily="34" charset="0"/>
                                    </a:rPr>
                                  </m:ctrlPr>
                                </m:sSubPr>
                                <m:e>
                                  <m:r>
                                    <a:rPr lang="es-PE" sz="1200" i="1">
                                      <a:effectLst/>
                                      <a:latin typeface="Cambria Math" panose="02040503050406030204" pitchFamily="18" charset="0"/>
                                      <a:ea typeface="Arial" panose="020B0604020202020204" pitchFamily="34" charset="0"/>
                                    </a:rPr>
                                    <m:t>𝐶𝑎𝑝𝑖𝑡𝑎𝑙</m:t>
                                  </m:r>
                                </m:e>
                                <m:sub>
                                  <m:r>
                                    <a:rPr lang="es-PE" sz="1200" i="1">
                                      <a:effectLst/>
                                      <a:latin typeface="Cambria Math" panose="02040503050406030204" pitchFamily="18" charset="0"/>
                                      <a:ea typeface="Arial" panose="020B0604020202020204" pitchFamily="34" charset="0"/>
                                    </a:rPr>
                                    <m:t>𝑡</m:t>
                                  </m:r>
                                </m:sub>
                              </m:sSub>
                            </m:num>
                            <m:den>
                              <m:sSup>
                                <m:sSupPr>
                                  <m:ctrlPr>
                                    <a:rPr lang="es-PE" sz="1200" i="1">
                                      <a:effectLst/>
                                      <a:latin typeface="Cambria Math" panose="02040503050406030204" pitchFamily="18" charset="0"/>
                                      <a:ea typeface="Arial" panose="020B0604020202020204" pitchFamily="34" charset="0"/>
                                    </a:rPr>
                                  </m:ctrlPr>
                                </m:sSupPr>
                                <m:e>
                                  <m:r>
                                    <a:rPr lang="es-PE" sz="1200" i="1">
                                      <a:effectLst/>
                                      <a:latin typeface="Cambria Math" panose="02040503050406030204" pitchFamily="18" charset="0"/>
                                      <a:ea typeface="Arial" panose="020B0604020202020204" pitchFamily="34" charset="0"/>
                                    </a:rPr>
                                    <m:t>(1+</m:t>
                                  </m:r>
                                  <m:r>
                                    <a:rPr lang="es-PE" sz="1200" i="1">
                                      <a:effectLst/>
                                      <a:latin typeface="Cambria Math" panose="02040503050406030204" pitchFamily="18" charset="0"/>
                                      <a:ea typeface="Arial" panose="020B0604020202020204" pitchFamily="34" charset="0"/>
                                    </a:rPr>
                                    <m:t>𝑇𝐼𝑅</m:t>
                                  </m:r>
                                  <m:r>
                                    <a:rPr lang="es-PE" sz="1200" i="1">
                                      <a:effectLst/>
                                      <a:latin typeface="Cambria Math" panose="02040503050406030204" pitchFamily="18" charset="0"/>
                                      <a:ea typeface="Arial" panose="020B0604020202020204" pitchFamily="34" charset="0"/>
                                    </a:rPr>
                                    <m:t>)</m:t>
                                  </m:r>
                                </m:e>
                                <m:sup>
                                  <m:r>
                                    <a:rPr lang="es-PE" sz="1200" i="1">
                                      <a:effectLst/>
                                      <a:latin typeface="Cambria Math" panose="02040503050406030204" pitchFamily="18" charset="0"/>
                                      <a:ea typeface="Arial" panose="020B0604020202020204" pitchFamily="34" charset="0"/>
                                    </a:rPr>
                                    <m:t>𝑡</m:t>
                                  </m:r>
                                </m:sup>
                              </m:sSup>
                            </m:den>
                          </m:f>
                        </m:e>
                      </m:nary>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11" name="Rectángulo 10">
                <a:extLst>
                  <a:ext uri="{FF2B5EF4-FFF2-40B4-BE49-F238E27FC236}">
                    <a16:creationId xmlns:a16="http://schemas.microsoft.com/office/drawing/2014/main" id="{0A47E95E-26EB-49AC-9B6E-64BB4D6FEA3B}"/>
                  </a:ext>
                </a:extLst>
              </p:cNvPr>
              <p:cNvSpPr>
                <a:spLocks noRot="1" noChangeAspect="1" noMove="1" noResize="1" noEditPoints="1" noAdjustHandles="1" noChangeArrowheads="1" noChangeShapeType="1" noTextEdit="1"/>
              </p:cNvSpPr>
              <p:nvPr/>
            </p:nvSpPr>
            <p:spPr>
              <a:xfrm>
                <a:off x="4352850" y="2730843"/>
                <a:ext cx="4572000" cy="884409"/>
              </a:xfrm>
              <a:prstGeom prst="rect">
                <a:avLst/>
              </a:prstGeom>
              <a:blipFill>
                <a:blip r:embed="rId10"/>
                <a:stretch>
                  <a:fillRect/>
                </a:stretch>
              </a:blipFill>
            </p:spPr>
            <p:txBody>
              <a:bodyPr/>
              <a:lstStyle/>
              <a:p>
                <a:r>
                  <a:rPr lang="es-PE">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D67D8705-97C5-4418-BC00-EB408787104D}"/>
                  </a:ext>
                </a:extLst>
              </p:cNvPr>
              <p:cNvSpPr/>
              <p:nvPr/>
            </p:nvSpPr>
            <p:spPr>
              <a:xfrm>
                <a:off x="4352850" y="3575630"/>
                <a:ext cx="4572000" cy="738344"/>
              </a:xfrm>
              <a:prstGeom prst="rect">
                <a:avLst/>
              </a:prstGeom>
            </p:spPr>
            <p:txBody>
              <a:bodyPr>
                <a:spAutoFit/>
              </a:bodyPr>
              <a:lstStyle/>
              <a:p>
                <a:pPr marL="742950" lvl="1" indent="-285750">
                  <a:lnSpc>
                    <a:spcPct val="115000"/>
                  </a:lnSpc>
                  <a:spcBef>
                    <a:spcPts val="200"/>
                  </a:spcBef>
                  <a:buFont typeface="Calibri Light" panose="020F0302020204030204" pitchFamily="34" charset="0"/>
                  <a:buChar char="-"/>
                </a:pPr>
                <a:r>
                  <a:rPr lang="es-PE" sz="12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Tasa de Interés de Retorno con Interpolación Lineal:</a:t>
                </a:r>
              </a:p>
              <a:p>
                <a:pPr marL="228600">
                  <a:lnSpc>
                    <a:spcPct val="115000"/>
                  </a:lnSpc>
                </a:pPr>
                <a14:m>
                  <m:oMathPara xmlns:m="http://schemas.openxmlformats.org/officeDocument/2006/math">
                    <m:oMathParaPr>
                      <m:jc m:val="centerGroup"/>
                    </m:oMathParaPr>
                    <m:oMath xmlns:m="http://schemas.openxmlformats.org/officeDocument/2006/math">
                      <m:r>
                        <a:rPr lang="es-PE" sz="1200" i="1">
                          <a:effectLst/>
                          <a:latin typeface="Cambria Math" panose="02040503050406030204" pitchFamily="18" charset="0"/>
                          <a:ea typeface="Arial" panose="020B0604020202020204" pitchFamily="34" charset="0"/>
                        </a:rPr>
                        <m:t>𝑇𝐼𝑅</m:t>
                      </m:r>
                      <m:r>
                        <a:rPr lang="es-PE" sz="1200" i="1">
                          <a:effectLst/>
                          <a:latin typeface="Cambria Math" panose="02040503050406030204" pitchFamily="18" charset="0"/>
                          <a:ea typeface="Arial" panose="020B0604020202020204" pitchFamily="34" charset="0"/>
                        </a:rPr>
                        <m:t>=</m:t>
                      </m:r>
                      <m:sSub>
                        <m:sSubPr>
                          <m:ctrlPr>
                            <a:rPr lang="es-PE" sz="1200" i="1">
                              <a:effectLst/>
                              <a:latin typeface="Cambria Math" panose="02040503050406030204" pitchFamily="18" charset="0"/>
                              <a:ea typeface="Arial" panose="020B0604020202020204" pitchFamily="34" charset="0"/>
                            </a:rPr>
                          </m:ctrlPr>
                        </m:sSubPr>
                        <m:e>
                          <m:r>
                            <a:rPr lang="es-PE" sz="1200" i="1">
                              <a:effectLst/>
                              <a:latin typeface="Cambria Math" panose="02040503050406030204" pitchFamily="18" charset="0"/>
                              <a:ea typeface="Arial" panose="020B0604020202020204" pitchFamily="34" charset="0"/>
                            </a:rPr>
                            <m:t>𝑖</m:t>
                          </m:r>
                        </m:e>
                        <m:sub>
                          <m:r>
                            <a:rPr lang="es-PE" sz="1200" i="1">
                              <a:effectLst/>
                              <a:latin typeface="Cambria Math" panose="02040503050406030204" pitchFamily="18" charset="0"/>
                              <a:ea typeface="Arial" panose="020B0604020202020204" pitchFamily="34" charset="0"/>
                            </a:rPr>
                            <m:t>1</m:t>
                          </m:r>
                        </m:sub>
                      </m:sSub>
                      <m:r>
                        <a:rPr lang="es-PE" sz="1200" i="1">
                          <a:effectLst/>
                          <a:latin typeface="Cambria Math" panose="02040503050406030204" pitchFamily="18" charset="0"/>
                          <a:ea typeface="Arial" panose="020B0604020202020204" pitchFamily="34" charset="0"/>
                        </a:rPr>
                        <m:t>+(</m:t>
                      </m:r>
                      <m:sSub>
                        <m:sSubPr>
                          <m:ctrlPr>
                            <a:rPr lang="es-PE" sz="1200" i="1">
                              <a:effectLst/>
                              <a:latin typeface="Cambria Math" panose="02040503050406030204" pitchFamily="18" charset="0"/>
                              <a:ea typeface="Arial" panose="020B0604020202020204" pitchFamily="34" charset="0"/>
                            </a:rPr>
                          </m:ctrlPr>
                        </m:sSubPr>
                        <m:e>
                          <m:r>
                            <a:rPr lang="es-PE" sz="1200" i="1">
                              <a:effectLst/>
                              <a:latin typeface="Cambria Math" panose="02040503050406030204" pitchFamily="18" charset="0"/>
                              <a:ea typeface="Arial" panose="020B0604020202020204" pitchFamily="34" charset="0"/>
                            </a:rPr>
                            <m:t>𝑖</m:t>
                          </m:r>
                        </m:e>
                        <m:sub>
                          <m:r>
                            <a:rPr lang="es-PE" sz="1200" i="1">
                              <a:effectLst/>
                              <a:latin typeface="Cambria Math" panose="02040503050406030204" pitchFamily="18" charset="0"/>
                              <a:ea typeface="Arial" panose="020B0604020202020204" pitchFamily="34" charset="0"/>
                            </a:rPr>
                            <m:t>2</m:t>
                          </m:r>
                        </m:sub>
                      </m:sSub>
                      <m:r>
                        <a:rPr lang="es-PE" sz="1200" i="1">
                          <a:effectLst/>
                          <a:latin typeface="Cambria Math" panose="02040503050406030204" pitchFamily="18" charset="0"/>
                          <a:ea typeface="Arial" panose="020B0604020202020204" pitchFamily="34" charset="0"/>
                        </a:rPr>
                        <m:t>−</m:t>
                      </m:r>
                      <m:sSub>
                        <m:sSubPr>
                          <m:ctrlPr>
                            <a:rPr lang="es-PE" sz="1200" i="1">
                              <a:effectLst/>
                              <a:latin typeface="Cambria Math" panose="02040503050406030204" pitchFamily="18" charset="0"/>
                              <a:ea typeface="Arial" panose="020B0604020202020204" pitchFamily="34" charset="0"/>
                            </a:rPr>
                          </m:ctrlPr>
                        </m:sSubPr>
                        <m:e>
                          <m:r>
                            <a:rPr lang="es-PE" sz="1200" i="1">
                              <a:effectLst/>
                              <a:latin typeface="Cambria Math" panose="02040503050406030204" pitchFamily="18" charset="0"/>
                              <a:ea typeface="Arial" panose="020B0604020202020204" pitchFamily="34" charset="0"/>
                            </a:rPr>
                            <m:t>𝑖</m:t>
                          </m:r>
                        </m:e>
                        <m:sub>
                          <m:r>
                            <a:rPr lang="es-PE" sz="1200" i="1">
                              <a:effectLst/>
                              <a:latin typeface="Cambria Math" panose="02040503050406030204" pitchFamily="18" charset="0"/>
                              <a:ea typeface="Arial" panose="020B0604020202020204" pitchFamily="34" charset="0"/>
                            </a:rPr>
                            <m:t>1</m:t>
                          </m:r>
                        </m:sub>
                      </m:sSub>
                      <m:r>
                        <a:rPr lang="es-PE" sz="1200" i="1">
                          <a:effectLst/>
                          <a:latin typeface="Cambria Math" panose="02040503050406030204" pitchFamily="18" charset="0"/>
                          <a:ea typeface="Arial" panose="020B0604020202020204" pitchFamily="34" charset="0"/>
                        </a:rPr>
                        <m:t>)(</m:t>
                      </m:r>
                      <m:f>
                        <m:fPr>
                          <m:ctrlPr>
                            <a:rPr lang="es-PE" sz="1200" i="1">
                              <a:effectLst/>
                              <a:latin typeface="Cambria Math" panose="02040503050406030204" pitchFamily="18" charset="0"/>
                              <a:ea typeface="Arial" panose="020B0604020202020204" pitchFamily="34" charset="0"/>
                            </a:rPr>
                          </m:ctrlPr>
                        </m:fPr>
                        <m:num>
                          <m:sSub>
                            <m:sSubPr>
                              <m:ctrlPr>
                                <a:rPr lang="es-PE" sz="1200" i="1">
                                  <a:effectLst/>
                                  <a:latin typeface="Cambria Math" panose="02040503050406030204" pitchFamily="18" charset="0"/>
                                  <a:ea typeface="Arial" panose="020B0604020202020204" pitchFamily="34" charset="0"/>
                                </a:rPr>
                              </m:ctrlPr>
                            </m:sSubPr>
                            <m:e>
                              <m:r>
                                <a:rPr lang="es-PE" sz="1200" i="1">
                                  <a:effectLst/>
                                  <a:latin typeface="Cambria Math" panose="02040503050406030204" pitchFamily="18" charset="0"/>
                                  <a:ea typeface="Arial" panose="020B0604020202020204" pitchFamily="34" charset="0"/>
                                </a:rPr>
                                <m:t>𝑉𝐴𝑁</m:t>
                              </m:r>
                            </m:e>
                            <m:sub>
                              <m:r>
                                <a:rPr lang="es-PE" sz="1200" i="1">
                                  <a:effectLst/>
                                  <a:latin typeface="Cambria Math" panose="02040503050406030204" pitchFamily="18" charset="0"/>
                                  <a:ea typeface="Arial" panose="020B0604020202020204" pitchFamily="34" charset="0"/>
                                </a:rPr>
                                <m:t>1</m:t>
                              </m:r>
                            </m:sub>
                          </m:sSub>
                        </m:num>
                        <m:den>
                          <m:sSub>
                            <m:sSubPr>
                              <m:ctrlPr>
                                <a:rPr lang="es-PE" sz="1200" i="1">
                                  <a:effectLst/>
                                  <a:latin typeface="Cambria Math" panose="02040503050406030204" pitchFamily="18" charset="0"/>
                                  <a:ea typeface="Arial" panose="020B0604020202020204" pitchFamily="34" charset="0"/>
                                </a:rPr>
                              </m:ctrlPr>
                            </m:sSubPr>
                            <m:e>
                              <m:r>
                                <a:rPr lang="es-PE" sz="1200" i="1">
                                  <a:effectLst/>
                                  <a:latin typeface="Cambria Math" panose="02040503050406030204" pitchFamily="18" charset="0"/>
                                  <a:ea typeface="Arial" panose="020B0604020202020204" pitchFamily="34" charset="0"/>
                                </a:rPr>
                                <m:t>𝑉𝐴𝑁</m:t>
                              </m:r>
                            </m:e>
                            <m:sub>
                              <m:r>
                                <a:rPr lang="es-PE" sz="1200" i="1">
                                  <a:effectLst/>
                                  <a:latin typeface="Cambria Math" panose="02040503050406030204" pitchFamily="18" charset="0"/>
                                  <a:ea typeface="Arial" panose="020B0604020202020204" pitchFamily="34" charset="0"/>
                                </a:rPr>
                                <m:t>1</m:t>
                              </m:r>
                            </m:sub>
                          </m:sSub>
                          <m:r>
                            <a:rPr lang="es-PE" sz="1200" i="1">
                              <a:effectLst/>
                              <a:latin typeface="Cambria Math" panose="02040503050406030204" pitchFamily="18" charset="0"/>
                              <a:ea typeface="Arial" panose="020B0604020202020204" pitchFamily="34" charset="0"/>
                            </a:rPr>
                            <m:t>− </m:t>
                          </m:r>
                          <m:sSub>
                            <m:sSubPr>
                              <m:ctrlPr>
                                <a:rPr lang="es-PE" sz="1200" i="1">
                                  <a:effectLst/>
                                  <a:latin typeface="Cambria Math" panose="02040503050406030204" pitchFamily="18" charset="0"/>
                                  <a:ea typeface="Arial" panose="020B0604020202020204" pitchFamily="34" charset="0"/>
                                </a:rPr>
                              </m:ctrlPr>
                            </m:sSubPr>
                            <m:e>
                              <m:r>
                                <a:rPr lang="es-PE" sz="1200" i="1">
                                  <a:effectLst/>
                                  <a:latin typeface="Cambria Math" panose="02040503050406030204" pitchFamily="18" charset="0"/>
                                  <a:ea typeface="Arial" panose="020B0604020202020204" pitchFamily="34" charset="0"/>
                                </a:rPr>
                                <m:t>𝑉𝐴𝑁</m:t>
                              </m:r>
                            </m:e>
                            <m:sub>
                              <m:r>
                                <a:rPr lang="es-PE" sz="1200" i="1">
                                  <a:effectLst/>
                                  <a:latin typeface="Cambria Math" panose="02040503050406030204" pitchFamily="18" charset="0"/>
                                  <a:ea typeface="Arial" panose="020B0604020202020204" pitchFamily="34" charset="0"/>
                                </a:rPr>
                                <m:t>2</m:t>
                              </m:r>
                            </m:sub>
                          </m:sSub>
                        </m:den>
                      </m:f>
                      <m:r>
                        <a:rPr lang="es-PE" sz="1200" i="1">
                          <a:effectLst/>
                          <a:latin typeface="Cambria Math" panose="02040503050406030204" pitchFamily="18" charset="0"/>
                          <a:ea typeface="Arial" panose="020B0604020202020204" pitchFamily="34" charset="0"/>
                        </a:rPr>
                        <m:t>)</m:t>
                      </m:r>
                    </m:oMath>
                  </m:oMathPara>
                </a14:m>
                <a:endParaRPr lang="es-PE" sz="1100" dirty="0">
                  <a:effectLst/>
                  <a:latin typeface="Arial" panose="020B0604020202020204" pitchFamily="34" charset="0"/>
                  <a:ea typeface="Arial" panose="020B0604020202020204" pitchFamily="34" charset="0"/>
                </a:endParaRPr>
              </a:p>
            </p:txBody>
          </p:sp>
        </mc:Choice>
        <mc:Fallback xmlns="">
          <p:sp>
            <p:nvSpPr>
              <p:cNvPr id="12" name="Rectángulo 11">
                <a:extLst>
                  <a:ext uri="{FF2B5EF4-FFF2-40B4-BE49-F238E27FC236}">
                    <a16:creationId xmlns:a16="http://schemas.microsoft.com/office/drawing/2014/main" id="{D67D8705-97C5-4418-BC00-EB408787104D}"/>
                  </a:ext>
                </a:extLst>
              </p:cNvPr>
              <p:cNvSpPr>
                <a:spLocks noRot="1" noChangeAspect="1" noMove="1" noResize="1" noEditPoints="1" noAdjustHandles="1" noChangeArrowheads="1" noChangeShapeType="1" noTextEdit="1"/>
              </p:cNvSpPr>
              <p:nvPr/>
            </p:nvSpPr>
            <p:spPr>
              <a:xfrm>
                <a:off x="4352850" y="3575630"/>
                <a:ext cx="4572000" cy="738344"/>
              </a:xfrm>
              <a:prstGeom prst="rect">
                <a:avLst/>
              </a:prstGeom>
              <a:blipFill>
                <a:blip r:embed="rId11"/>
                <a:stretch>
                  <a:fillRect/>
                </a:stretch>
              </a:blipFill>
            </p:spPr>
            <p:txBody>
              <a:bodyPr/>
              <a:lstStyle/>
              <a:p>
                <a:r>
                  <a:rPr lang="es-PE">
                    <a:noFill/>
                  </a:rPr>
                  <a:t> </a:t>
                </a:r>
              </a:p>
            </p:txBody>
          </p:sp>
        </mc:Fallback>
      </mc:AlternateContent>
    </p:spTree>
    <p:extLst>
      <p:ext uri="{BB962C8B-B14F-4D97-AF65-F5344CB8AC3E}">
        <p14:creationId xmlns:p14="http://schemas.microsoft.com/office/powerpoint/2010/main" val="602764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19A5F-8B6A-4F79-AC0C-11515615A0B1}"/>
              </a:ext>
            </a:extLst>
          </p:cNvPr>
          <p:cNvSpPr>
            <a:spLocks noGrp="1"/>
          </p:cNvSpPr>
          <p:nvPr>
            <p:ph type="title"/>
          </p:nvPr>
        </p:nvSpPr>
        <p:spPr/>
        <p:txBody>
          <a:bodyPr/>
          <a:lstStyle/>
          <a:p>
            <a:pPr algn="ctr"/>
            <a:r>
              <a:rPr lang="es-PE" sz="3200" dirty="0">
                <a:latin typeface="Bree Serif" panose="020B0604020202020204" charset="0"/>
              </a:rPr>
              <a:t>Base de Datos</a:t>
            </a:r>
            <a:endParaRPr lang="es-PE" sz="3200" dirty="0"/>
          </a:p>
        </p:txBody>
      </p:sp>
      <p:pic>
        <p:nvPicPr>
          <p:cNvPr id="3" name="Picture 55">
            <a:extLst>
              <a:ext uri="{FF2B5EF4-FFF2-40B4-BE49-F238E27FC236}">
                <a16:creationId xmlns:a16="http://schemas.microsoft.com/office/drawing/2014/main" id="{3FB35451-4183-44BC-BDCC-FC905C73FC71}"/>
              </a:ext>
            </a:extLst>
          </p:cNvPr>
          <p:cNvPicPr/>
          <p:nvPr/>
        </p:nvPicPr>
        <p:blipFill rotWithShape="1">
          <a:blip r:embed="rId2">
            <a:extLst>
              <a:ext uri="{28A0092B-C50C-407E-A947-70E740481C1C}">
                <a14:useLocalDpi xmlns:a14="http://schemas.microsoft.com/office/drawing/2010/main" val="0"/>
              </a:ext>
            </a:extLst>
          </a:blip>
          <a:srcRect b="6124"/>
          <a:stretch/>
        </p:blipFill>
        <p:spPr bwMode="auto">
          <a:xfrm>
            <a:off x="2098868" y="708991"/>
            <a:ext cx="4946263" cy="4070308"/>
          </a:xfrm>
          <a:prstGeom prst="rect">
            <a:avLst/>
          </a:prstGeom>
          <a:noFill/>
          <a:ln>
            <a:noFill/>
          </a:ln>
          <a:extLst>
            <a:ext uri="{53640926-AAD7-44D8-BBD7-CCE9431645EC}">
              <a14:shadowObscured xmlns:a14="http://schemas.microsoft.com/office/drawing/2010/main"/>
            </a:ext>
          </a:extLst>
        </p:spPr>
      </p:pic>
      <p:pic>
        <p:nvPicPr>
          <p:cNvPr id="1026" name="Picture 2" descr="Resultado de imagen para base de datos">
            <a:extLst>
              <a:ext uri="{FF2B5EF4-FFF2-40B4-BE49-F238E27FC236}">
                <a16:creationId xmlns:a16="http://schemas.microsoft.com/office/drawing/2014/main" id="{507C9826-173F-456F-A7BA-3B3A38BD6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294" y="708991"/>
            <a:ext cx="219075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60950" y="52567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latin typeface="Bree Serif"/>
                <a:ea typeface="Bree Serif"/>
                <a:cs typeface="Bree Serif"/>
                <a:sym typeface="Bree Serif"/>
              </a:rPr>
              <a:t>Definiciones Generales y Conceptos Básicos</a:t>
            </a:r>
            <a:endParaRPr>
              <a:latin typeface="Bree Serif"/>
              <a:ea typeface="Bree Serif"/>
              <a:cs typeface="Bree Serif"/>
              <a:sym typeface="Bree Serif"/>
            </a:endParaRPr>
          </a:p>
        </p:txBody>
      </p:sp>
      <p:sp>
        <p:nvSpPr>
          <p:cNvPr id="75" name="Google Shape;75;p14"/>
          <p:cNvSpPr txBox="1">
            <a:spLocks noGrp="1"/>
          </p:cNvSpPr>
          <p:nvPr>
            <p:ph type="body" idx="1"/>
          </p:nvPr>
        </p:nvSpPr>
        <p:spPr>
          <a:xfrm>
            <a:off x="176225" y="1631075"/>
            <a:ext cx="6083700" cy="3351000"/>
          </a:xfrm>
          <a:prstGeom prst="rect">
            <a:avLst/>
          </a:prstGeom>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s" b="1">
                <a:solidFill>
                  <a:srgbClr val="000000"/>
                </a:solidFill>
                <a:latin typeface="Arial"/>
                <a:ea typeface="Arial"/>
                <a:cs typeface="Arial"/>
                <a:sym typeface="Arial"/>
              </a:rPr>
              <a:t>¿Qué es el Factoring?</a:t>
            </a:r>
            <a:endParaRPr b="1">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s">
                <a:solidFill>
                  <a:srgbClr val="000000"/>
                </a:solidFill>
                <a:latin typeface="Arial"/>
                <a:ea typeface="Arial"/>
                <a:cs typeface="Arial"/>
                <a:sym typeface="Arial"/>
              </a:rPr>
              <a:t>Es una alternativa de financiamiento que consiste en un contrato mediante el cual una empresa traspasa el servicio de cobranza futura existente a favor de una Empresa de Factoring o Banco, y a cambio recibe efectivo de inmediato. </a:t>
            </a:r>
            <a:endParaRPr>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s" b="1">
                <a:solidFill>
                  <a:srgbClr val="000000"/>
                </a:solidFill>
                <a:latin typeface="Arial"/>
                <a:ea typeface="Arial"/>
                <a:cs typeface="Arial"/>
                <a:sym typeface="Arial"/>
              </a:rPr>
              <a:t>Requisitos para el Factoring y sus beneficios</a:t>
            </a:r>
            <a:endParaRPr b="1">
              <a:solidFill>
                <a:srgbClr val="000000"/>
              </a:solidFill>
              <a:latin typeface="Arial"/>
              <a:ea typeface="Arial"/>
              <a:cs typeface="Arial"/>
              <a:sym typeface="Arial"/>
            </a:endParaRPr>
          </a:p>
          <a:p>
            <a:pPr marL="457200" lvl="0" indent="-317500" algn="just" rtl="0">
              <a:lnSpc>
                <a:spcPct val="90000"/>
              </a:lnSpc>
              <a:spcBef>
                <a:spcPts val="500"/>
              </a:spcBef>
              <a:spcAft>
                <a:spcPts val="0"/>
              </a:spcAft>
              <a:buClr>
                <a:srgbClr val="000000"/>
              </a:buClr>
              <a:buSzPts val="1400"/>
              <a:buFont typeface="Arial"/>
              <a:buChar char="●"/>
            </a:pPr>
            <a:r>
              <a:rPr lang="es">
                <a:solidFill>
                  <a:srgbClr val="000000"/>
                </a:solidFill>
                <a:latin typeface="Arial"/>
                <a:ea typeface="Arial"/>
                <a:cs typeface="Arial"/>
                <a:sym typeface="Arial"/>
              </a:rPr>
              <a:t>El Comprador deberá contar con una línea de crédito aceptante para operaciones de Factoring.</a:t>
            </a:r>
            <a:endParaRPr>
              <a:solidFill>
                <a:srgbClr val="000000"/>
              </a:solidFill>
              <a:latin typeface="Arial"/>
              <a:ea typeface="Arial"/>
              <a:cs typeface="Arial"/>
              <a:sym typeface="Arial"/>
            </a:endParaRPr>
          </a:p>
          <a:p>
            <a:pPr marL="457200" lvl="0" indent="-317500" algn="just" rtl="0">
              <a:lnSpc>
                <a:spcPct val="90000"/>
              </a:lnSpc>
              <a:spcBef>
                <a:spcPts val="0"/>
              </a:spcBef>
              <a:spcAft>
                <a:spcPts val="0"/>
              </a:spcAft>
              <a:buClr>
                <a:srgbClr val="000000"/>
              </a:buClr>
              <a:buSzPts val="1400"/>
              <a:buFont typeface="Arial"/>
              <a:buChar char="●"/>
            </a:pPr>
            <a:r>
              <a:rPr lang="es">
                <a:solidFill>
                  <a:srgbClr val="000000"/>
                </a:solidFill>
                <a:latin typeface="Arial"/>
                <a:ea typeface="Arial"/>
                <a:cs typeface="Arial"/>
                <a:sym typeface="Arial"/>
              </a:rPr>
              <a:t>Firma de contrato de Factoring.</a:t>
            </a:r>
            <a:endParaRPr>
              <a:solidFill>
                <a:srgbClr val="000000"/>
              </a:solidFill>
              <a:latin typeface="Arial"/>
              <a:ea typeface="Arial"/>
              <a:cs typeface="Arial"/>
              <a:sym typeface="Arial"/>
            </a:endParaRPr>
          </a:p>
          <a:p>
            <a:pPr marL="457200" lvl="0" indent="-317500" algn="just" rtl="0">
              <a:lnSpc>
                <a:spcPct val="90000"/>
              </a:lnSpc>
              <a:spcBef>
                <a:spcPts val="0"/>
              </a:spcBef>
              <a:spcAft>
                <a:spcPts val="0"/>
              </a:spcAft>
              <a:buClr>
                <a:srgbClr val="000000"/>
              </a:buClr>
              <a:buSzPts val="1400"/>
              <a:buFont typeface="Arial"/>
              <a:buChar char="●"/>
            </a:pPr>
            <a:r>
              <a:rPr lang="es">
                <a:solidFill>
                  <a:srgbClr val="000000"/>
                </a:solidFill>
                <a:latin typeface="Arial"/>
                <a:ea typeface="Arial"/>
                <a:cs typeface="Arial"/>
                <a:sym typeface="Arial"/>
              </a:rPr>
              <a:t>Llenar la planilla de Letras y Facturas y entregarla al banco junto con la copia de dichas facturas, cargo de la carta de aviso a tu Comprador y carta original de confirmación de pago del Comprador al Banco.</a:t>
            </a:r>
            <a:endParaRPr>
              <a:solidFill>
                <a:srgbClr val="000000"/>
              </a:solidFill>
              <a:latin typeface="Arial"/>
              <a:ea typeface="Arial"/>
              <a:cs typeface="Arial"/>
              <a:sym typeface="Arial"/>
            </a:endParaRPr>
          </a:p>
          <a:p>
            <a:pPr marL="0" lvl="0" indent="0" algn="l" rtl="0">
              <a:spcBef>
                <a:spcPts val="0"/>
              </a:spcBef>
              <a:spcAft>
                <a:spcPts val="1600"/>
              </a:spcAft>
              <a:buNone/>
            </a:pPr>
            <a:endParaRPr sz="1800"/>
          </a:p>
        </p:txBody>
      </p:sp>
      <p:pic>
        <p:nvPicPr>
          <p:cNvPr id="76" name="Google Shape;76;p14"/>
          <p:cNvPicPr preferRelativeResize="0"/>
          <p:nvPr/>
        </p:nvPicPr>
        <p:blipFill>
          <a:blip r:embed="rId3">
            <a:alphaModFix/>
          </a:blip>
          <a:stretch>
            <a:fillRect/>
          </a:stretch>
        </p:blipFill>
        <p:spPr>
          <a:xfrm>
            <a:off x="6414713" y="2571738"/>
            <a:ext cx="2562225" cy="1343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C2D56-BF3F-4500-8E8C-D203E86409C5}"/>
              </a:ext>
            </a:extLst>
          </p:cNvPr>
          <p:cNvSpPr>
            <a:spLocks noGrp="1"/>
          </p:cNvSpPr>
          <p:nvPr>
            <p:ph type="title"/>
          </p:nvPr>
        </p:nvSpPr>
        <p:spPr/>
        <p:txBody>
          <a:bodyPr/>
          <a:lstStyle/>
          <a:p>
            <a:pPr algn="ctr"/>
            <a:r>
              <a:rPr lang="es-PE" sz="3200" dirty="0">
                <a:latin typeface="Bree Serif" panose="020B0604020202020204" charset="0"/>
              </a:rPr>
              <a:t>Diseño de datos de prueba</a:t>
            </a:r>
            <a:endParaRPr lang="es-PE" sz="3200" dirty="0"/>
          </a:p>
        </p:txBody>
      </p:sp>
      <p:sp>
        <p:nvSpPr>
          <p:cNvPr id="3" name="CuadroTexto 2">
            <a:extLst>
              <a:ext uri="{FF2B5EF4-FFF2-40B4-BE49-F238E27FC236}">
                <a16:creationId xmlns:a16="http://schemas.microsoft.com/office/drawing/2014/main" id="{6EB75555-4DD3-4FA2-ABB9-F0672B118284}"/>
              </a:ext>
            </a:extLst>
          </p:cNvPr>
          <p:cNvSpPr txBox="1"/>
          <p:nvPr/>
        </p:nvSpPr>
        <p:spPr>
          <a:xfrm>
            <a:off x="252502" y="773820"/>
            <a:ext cx="1524777" cy="276999"/>
          </a:xfrm>
          <a:prstGeom prst="rect">
            <a:avLst/>
          </a:prstGeom>
          <a:noFill/>
        </p:spPr>
        <p:txBody>
          <a:bodyPr wrap="none" rtlCol="0">
            <a:spAutoFit/>
          </a:bodyPr>
          <a:lstStyle/>
          <a:p>
            <a:pPr algn="ctr"/>
            <a:r>
              <a:rPr lang="es-PE" sz="1200" dirty="0">
                <a:latin typeface="Times New Roman" panose="02020603050405020304" pitchFamily="18" charset="0"/>
                <a:cs typeface="Times New Roman" panose="02020603050405020304" pitchFamily="18" charset="0"/>
              </a:rPr>
              <a:t>Datos de Prueba N°1:</a:t>
            </a:r>
          </a:p>
        </p:txBody>
      </p:sp>
      <p:pic>
        <p:nvPicPr>
          <p:cNvPr id="4" name="Picture 22">
            <a:extLst>
              <a:ext uri="{FF2B5EF4-FFF2-40B4-BE49-F238E27FC236}">
                <a16:creationId xmlns:a16="http://schemas.microsoft.com/office/drawing/2014/main" id="{3D75D4F7-9D97-44D2-A19F-E0ACA234AEC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2502" y="1070776"/>
            <a:ext cx="6677025" cy="4027170"/>
          </a:xfrm>
          <a:prstGeom prst="rect">
            <a:avLst/>
          </a:prstGeom>
          <a:noFill/>
          <a:ln>
            <a:noFill/>
          </a:ln>
        </p:spPr>
      </p:pic>
      <p:pic>
        <p:nvPicPr>
          <p:cNvPr id="5" name="Picture 31">
            <a:extLst>
              <a:ext uri="{FF2B5EF4-FFF2-40B4-BE49-F238E27FC236}">
                <a16:creationId xmlns:a16="http://schemas.microsoft.com/office/drawing/2014/main" id="{CDCA65FC-DB1B-4A7B-8AB9-0320D45D785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95927" y="2094279"/>
            <a:ext cx="4267200" cy="1170940"/>
          </a:xfrm>
          <a:prstGeom prst="rect">
            <a:avLst/>
          </a:prstGeom>
          <a:noFill/>
          <a:ln w="28575">
            <a:solidFill>
              <a:schemeClr val="bg2"/>
            </a:solidFill>
          </a:ln>
        </p:spPr>
      </p:pic>
    </p:spTree>
    <p:extLst>
      <p:ext uri="{BB962C8B-B14F-4D97-AF65-F5344CB8AC3E}">
        <p14:creationId xmlns:p14="http://schemas.microsoft.com/office/powerpoint/2010/main" val="670725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C2D56-BF3F-4500-8E8C-D203E86409C5}"/>
              </a:ext>
            </a:extLst>
          </p:cNvPr>
          <p:cNvSpPr>
            <a:spLocks noGrp="1"/>
          </p:cNvSpPr>
          <p:nvPr>
            <p:ph type="title"/>
          </p:nvPr>
        </p:nvSpPr>
        <p:spPr/>
        <p:txBody>
          <a:bodyPr/>
          <a:lstStyle/>
          <a:p>
            <a:pPr algn="ctr"/>
            <a:r>
              <a:rPr lang="es-PE" sz="3200" dirty="0">
                <a:latin typeface="Bree Serif" panose="020B0604020202020204" charset="0"/>
              </a:rPr>
              <a:t>Diseño de datos de prueba</a:t>
            </a:r>
            <a:endParaRPr lang="es-PE" sz="3200" dirty="0"/>
          </a:p>
        </p:txBody>
      </p:sp>
      <p:sp>
        <p:nvSpPr>
          <p:cNvPr id="3" name="CuadroTexto 2">
            <a:extLst>
              <a:ext uri="{FF2B5EF4-FFF2-40B4-BE49-F238E27FC236}">
                <a16:creationId xmlns:a16="http://schemas.microsoft.com/office/drawing/2014/main" id="{6EB75555-4DD3-4FA2-ABB9-F0672B118284}"/>
              </a:ext>
            </a:extLst>
          </p:cNvPr>
          <p:cNvSpPr txBox="1"/>
          <p:nvPr/>
        </p:nvSpPr>
        <p:spPr>
          <a:xfrm>
            <a:off x="252502" y="773820"/>
            <a:ext cx="1524777" cy="276999"/>
          </a:xfrm>
          <a:prstGeom prst="rect">
            <a:avLst/>
          </a:prstGeom>
          <a:noFill/>
        </p:spPr>
        <p:txBody>
          <a:bodyPr wrap="none" rtlCol="0">
            <a:spAutoFit/>
          </a:bodyPr>
          <a:lstStyle/>
          <a:p>
            <a:pPr algn="ctr"/>
            <a:r>
              <a:rPr lang="es-PE" sz="1200" dirty="0">
                <a:latin typeface="Times New Roman" panose="02020603050405020304" pitchFamily="18" charset="0"/>
                <a:cs typeface="Times New Roman" panose="02020603050405020304" pitchFamily="18" charset="0"/>
              </a:rPr>
              <a:t>Datos de Prueba N°2:</a:t>
            </a:r>
          </a:p>
        </p:txBody>
      </p:sp>
      <p:pic>
        <p:nvPicPr>
          <p:cNvPr id="6" name="Picture 34">
            <a:extLst>
              <a:ext uri="{FF2B5EF4-FFF2-40B4-BE49-F238E27FC236}">
                <a16:creationId xmlns:a16="http://schemas.microsoft.com/office/drawing/2014/main" id="{2EFCBDE9-FCB7-44E6-82E3-055AEFD0E4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2502" y="1050819"/>
            <a:ext cx="6678000" cy="4028400"/>
          </a:xfrm>
          <a:prstGeom prst="rect">
            <a:avLst/>
          </a:prstGeom>
          <a:noFill/>
          <a:ln>
            <a:noFill/>
          </a:ln>
        </p:spPr>
      </p:pic>
    </p:spTree>
    <p:extLst>
      <p:ext uri="{BB962C8B-B14F-4D97-AF65-F5344CB8AC3E}">
        <p14:creationId xmlns:p14="http://schemas.microsoft.com/office/powerpoint/2010/main" val="1880661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3" name="Rectángulo 2">
            <a:extLst>
              <a:ext uri="{FF2B5EF4-FFF2-40B4-BE49-F238E27FC236}">
                <a16:creationId xmlns:a16="http://schemas.microsoft.com/office/drawing/2014/main" id="{FB307605-8449-4935-A701-DE4B1F2A671B}"/>
              </a:ext>
            </a:extLst>
          </p:cNvPr>
          <p:cNvSpPr/>
          <p:nvPr/>
        </p:nvSpPr>
        <p:spPr>
          <a:xfrm>
            <a:off x="490331" y="829990"/>
            <a:ext cx="4572000" cy="320280"/>
          </a:xfrm>
          <a:prstGeom prst="rect">
            <a:avLst/>
          </a:prstGeom>
        </p:spPr>
        <p:txBody>
          <a:bodyPr>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convertir de Tasa Nominal a Tasa Efectiva</a:t>
            </a:r>
          </a:p>
        </p:txBody>
      </p:sp>
      <p:pic>
        <p:nvPicPr>
          <p:cNvPr id="4" name="Imagen 3">
            <a:extLst>
              <a:ext uri="{FF2B5EF4-FFF2-40B4-BE49-F238E27FC236}">
                <a16:creationId xmlns:a16="http://schemas.microsoft.com/office/drawing/2014/main" id="{96CCF438-B992-4D00-9EEF-197AA151293D}"/>
              </a:ext>
            </a:extLst>
          </p:cNvPr>
          <p:cNvPicPr/>
          <p:nvPr/>
        </p:nvPicPr>
        <p:blipFill rotWithShape="1">
          <a:blip r:embed="rId2"/>
          <a:srcRect l="10773" t="11664" r="3566" b="61435"/>
          <a:stretch/>
        </p:blipFill>
        <p:spPr bwMode="auto">
          <a:xfrm>
            <a:off x="490331" y="1150270"/>
            <a:ext cx="6518275" cy="1151255"/>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1B058C84-FCD1-40E7-834C-E0F9236E36B0}"/>
              </a:ext>
            </a:extLst>
          </p:cNvPr>
          <p:cNvSpPr/>
          <p:nvPr/>
        </p:nvSpPr>
        <p:spPr>
          <a:xfrm>
            <a:off x="490331" y="2301525"/>
            <a:ext cx="4572000" cy="320280"/>
          </a:xfrm>
          <a:prstGeom prst="rect">
            <a:avLst/>
          </a:prstGeom>
        </p:spPr>
        <p:txBody>
          <a:bodyPr>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convertir de Tasa Efectiva a Tasa Efectiva</a:t>
            </a:r>
          </a:p>
        </p:txBody>
      </p:sp>
      <p:pic>
        <p:nvPicPr>
          <p:cNvPr id="6" name="Imagen 5">
            <a:extLst>
              <a:ext uri="{FF2B5EF4-FFF2-40B4-BE49-F238E27FC236}">
                <a16:creationId xmlns:a16="http://schemas.microsoft.com/office/drawing/2014/main" id="{D7FE3971-AB6C-4028-92C2-4F96A2FD2FF1}"/>
              </a:ext>
            </a:extLst>
          </p:cNvPr>
          <p:cNvPicPr/>
          <p:nvPr/>
        </p:nvPicPr>
        <p:blipFill rotWithShape="1">
          <a:blip r:embed="rId3"/>
          <a:srcRect l="9819" t="38447" r="4642" b="42072"/>
          <a:stretch/>
        </p:blipFill>
        <p:spPr bwMode="auto">
          <a:xfrm>
            <a:off x="490331" y="2621805"/>
            <a:ext cx="6519600" cy="1152000"/>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4C5A3E4D-AE25-4D2D-BB25-06F0E3048EE9}"/>
              </a:ext>
            </a:extLst>
          </p:cNvPr>
          <p:cNvSpPr/>
          <p:nvPr/>
        </p:nvSpPr>
        <p:spPr>
          <a:xfrm>
            <a:off x="490331" y="3760397"/>
            <a:ext cx="5042452" cy="320280"/>
          </a:xfrm>
          <a:prstGeom prst="rect">
            <a:avLst/>
          </a:prstGeom>
        </p:spPr>
        <p:txBody>
          <a:bodyPr wrap="squar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calcular el Porcentaje de Descuento de la Factura</a:t>
            </a:r>
          </a:p>
        </p:txBody>
      </p:sp>
      <p:pic>
        <p:nvPicPr>
          <p:cNvPr id="8" name="Imagen 7">
            <a:extLst>
              <a:ext uri="{FF2B5EF4-FFF2-40B4-BE49-F238E27FC236}">
                <a16:creationId xmlns:a16="http://schemas.microsoft.com/office/drawing/2014/main" id="{600252B5-D144-4D4B-94EC-7F9F31EBFFB0}"/>
              </a:ext>
            </a:extLst>
          </p:cNvPr>
          <p:cNvPicPr/>
          <p:nvPr/>
        </p:nvPicPr>
        <p:blipFill>
          <a:blip r:embed="rId4"/>
          <a:stretch>
            <a:fillRect/>
          </a:stretch>
        </p:blipFill>
        <p:spPr>
          <a:xfrm>
            <a:off x="490331" y="4047098"/>
            <a:ext cx="6519600" cy="929640"/>
          </a:xfrm>
          <a:prstGeom prst="rect">
            <a:avLst/>
          </a:prstGeom>
        </p:spPr>
      </p:pic>
    </p:spTree>
    <p:extLst>
      <p:ext uri="{BB962C8B-B14F-4D97-AF65-F5344CB8AC3E}">
        <p14:creationId xmlns:p14="http://schemas.microsoft.com/office/powerpoint/2010/main" val="211971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9" name="Rectángulo 8">
            <a:extLst>
              <a:ext uri="{FF2B5EF4-FFF2-40B4-BE49-F238E27FC236}">
                <a16:creationId xmlns:a16="http://schemas.microsoft.com/office/drawing/2014/main" id="{E35CA916-7198-4131-9AC7-9AFFFFC87495}"/>
              </a:ext>
            </a:extLst>
          </p:cNvPr>
          <p:cNvSpPr/>
          <p:nvPr/>
        </p:nvSpPr>
        <p:spPr>
          <a:xfrm>
            <a:off x="390916" y="854480"/>
            <a:ext cx="2887329"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calcular el Descuento</a:t>
            </a:r>
          </a:p>
        </p:txBody>
      </p:sp>
      <p:pic>
        <p:nvPicPr>
          <p:cNvPr id="10" name="Imagen 9">
            <a:extLst>
              <a:ext uri="{FF2B5EF4-FFF2-40B4-BE49-F238E27FC236}">
                <a16:creationId xmlns:a16="http://schemas.microsoft.com/office/drawing/2014/main" id="{FC33A5C9-45DC-440E-8096-D25F6DF80DD8}"/>
              </a:ext>
            </a:extLst>
          </p:cNvPr>
          <p:cNvPicPr/>
          <p:nvPr/>
        </p:nvPicPr>
        <p:blipFill>
          <a:blip r:embed="rId2"/>
          <a:stretch>
            <a:fillRect/>
          </a:stretch>
        </p:blipFill>
        <p:spPr>
          <a:xfrm>
            <a:off x="390916" y="1124944"/>
            <a:ext cx="6519600" cy="1152000"/>
          </a:xfrm>
          <a:prstGeom prst="rect">
            <a:avLst/>
          </a:prstGeom>
        </p:spPr>
      </p:pic>
      <p:sp>
        <p:nvSpPr>
          <p:cNvPr id="11" name="Rectángulo 10">
            <a:extLst>
              <a:ext uri="{FF2B5EF4-FFF2-40B4-BE49-F238E27FC236}">
                <a16:creationId xmlns:a16="http://schemas.microsoft.com/office/drawing/2014/main" id="{3A3B9D7A-0D3F-4E71-8B61-BFDD6CE33FB3}"/>
              </a:ext>
            </a:extLst>
          </p:cNvPr>
          <p:cNvSpPr/>
          <p:nvPr/>
        </p:nvSpPr>
        <p:spPr>
          <a:xfrm>
            <a:off x="390916" y="2387268"/>
            <a:ext cx="2941831"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calcular el Valor Neto</a:t>
            </a:r>
          </a:p>
        </p:txBody>
      </p:sp>
      <p:pic>
        <p:nvPicPr>
          <p:cNvPr id="12" name="Imagen 11">
            <a:extLst>
              <a:ext uri="{FF2B5EF4-FFF2-40B4-BE49-F238E27FC236}">
                <a16:creationId xmlns:a16="http://schemas.microsoft.com/office/drawing/2014/main" id="{50DE7F9E-034E-4C04-9AEC-80A9611708EF}"/>
              </a:ext>
            </a:extLst>
          </p:cNvPr>
          <p:cNvPicPr/>
          <p:nvPr/>
        </p:nvPicPr>
        <p:blipFill>
          <a:blip r:embed="rId3"/>
          <a:stretch>
            <a:fillRect/>
          </a:stretch>
        </p:blipFill>
        <p:spPr>
          <a:xfrm>
            <a:off x="390916" y="2655073"/>
            <a:ext cx="6519600" cy="1152000"/>
          </a:xfrm>
          <a:prstGeom prst="rect">
            <a:avLst/>
          </a:prstGeom>
        </p:spPr>
      </p:pic>
      <p:sp>
        <p:nvSpPr>
          <p:cNvPr id="13" name="Rectángulo 12">
            <a:extLst>
              <a:ext uri="{FF2B5EF4-FFF2-40B4-BE49-F238E27FC236}">
                <a16:creationId xmlns:a16="http://schemas.microsoft.com/office/drawing/2014/main" id="{51CA6278-17A0-4B5C-8B3B-78EC0789CE8C}"/>
              </a:ext>
            </a:extLst>
          </p:cNvPr>
          <p:cNvSpPr/>
          <p:nvPr/>
        </p:nvSpPr>
        <p:spPr>
          <a:xfrm>
            <a:off x="389887" y="3822238"/>
            <a:ext cx="3260829"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calcular el Valor Recibido</a:t>
            </a:r>
          </a:p>
        </p:txBody>
      </p:sp>
      <p:pic>
        <p:nvPicPr>
          <p:cNvPr id="14" name="Imagen 13">
            <a:extLst>
              <a:ext uri="{FF2B5EF4-FFF2-40B4-BE49-F238E27FC236}">
                <a16:creationId xmlns:a16="http://schemas.microsoft.com/office/drawing/2014/main" id="{F06DA091-56B7-43AF-AA5F-A05D4C75C053}"/>
              </a:ext>
            </a:extLst>
          </p:cNvPr>
          <p:cNvPicPr/>
          <p:nvPr/>
        </p:nvPicPr>
        <p:blipFill>
          <a:blip r:embed="rId4"/>
          <a:stretch>
            <a:fillRect/>
          </a:stretch>
        </p:blipFill>
        <p:spPr>
          <a:xfrm>
            <a:off x="389886" y="4133505"/>
            <a:ext cx="6519600" cy="928800"/>
          </a:xfrm>
          <a:prstGeom prst="rect">
            <a:avLst/>
          </a:prstGeom>
        </p:spPr>
      </p:pic>
    </p:spTree>
    <p:extLst>
      <p:ext uri="{BB962C8B-B14F-4D97-AF65-F5344CB8AC3E}">
        <p14:creationId xmlns:p14="http://schemas.microsoft.com/office/powerpoint/2010/main" val="1100777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3" name="Rectángulo 2">
            <a:extLst>
              <a:ext uri="{FF2B5EF4-FFF2-40B4-BE49-F238E27FC236}">
                <a16:creationId xmlns:a16="http://schemas.microsoft.com/office/drawing/2014/main" id="{5B51605B-A57F-44A5-8A7A-5781385BE1AD}"/>
              </a:ext>
            </a:extLst>
          </p:cNvPr>
          <p:cNvSpPr/>
          <p:nvPr/>
        </p:nvSpPr>
        <p:spPr>
          <a:xfrm>
            <a:off x="338026" y="901394"/>
            <a:ext cx="3480440"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calcular el Valor Entregado</a:t>
            </a:r>
          </a:p>
        </p:txBody>
      </p:sp>
      <p:pic>
        <p:nvPicPr>
          <p:cNvPr id="15" name="Imagen 14">
            <a:extLst>
              <a:ext uri="{FF2B5EF4-FFF2-40B4-BE49-F238E27FC236}">
                <a16:creationId xmlns:a16="http://schemas.microsoft.com/office/drawing/2014/main" id="{AA0A5118-E8B5-4A31-A082-FC169424C4B4}"/>
              </a:ext>
            </a:extLst>
          </p:cNvPr>
          <p:cNvPicPr/>
          <p:nvPr/>
        </p:nvPicPr>
        <p:blipFill>
          <a:blip r:embed="rId2"/>
          <a:stretch>
            <a:fillRect/>
          </a:stretch>
        </p:blipFill>
        <p:spPr>
          <a:xfrm>
            <a:off x="338026" y="1177591"/>
            <a:ext cx="6519600" cy="1152000"/>
          </a:xfrm>
          <a:prstGeom prst="rect">
            <a:avLst/>
          </a:prstGeom>
        </p:spPr>
      </p:pic>
      <p:sp>
        <p:nvSpPr>
          <p:cNvPr id="4" name="Rectángulo 3">
            <a:extLst>
              <a:ext uri="{FF2B5EF4-FFF2-40B4-BE49-F238E27FC236}">
                <a16:creationId xmlns:a16="http://schemas.microsoft.com/office/drawing/2014/main" id="{BA014A2A-85F5-40BF-AA46-CB4DC74636BB}"/>
              </a:ext>
            </a:extLst>
          </p:cNvPr>
          <p:cNvSpPr/>
          <p:nvPr/>
        </p:nvSpPr>
        <p:spPr>
          <a:xfrm>
            <a:off x="338026" y="2317342"/>
            <a:ext cx="2653290"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calcular la TCEA </a:t>
            </a:r>
          </a:p>
        </p:txBody>
      </p:sp>
      <p:pic>
        <p:nvPicPr>
          <p:cNvPr id="16" name="Imagen 15">
            <a:extLst>
              <a:ext uri="{FF2B5EF4-FFF2-40B4-BE49-F238E27FC236}">
                <a16:creationId xmlns:a16="http://schemas.microsoft.com/office/drawing/2014/main" id="{29ADFC92-229F-4CAB-9313-6213AF4D700C}"/>
              </a:ext>
            </a:extLst>
          </p:cNvPr>
          <p:cNvPicPr/>
          <p:nvPr/>
        </p:nvPicPr>
        <p:blipFill>
          <a:blip r:embed="rId3"/>
          <a:stretch>
            <a:fillRect/>
          </a:stretch>
        </p:blipFill>
        <p:spPr>
          <a:xfrm>
            <a:off x="338026" y="2633835"/>
            <a:ext cx="6519600" cy="1152000"/>
          </a:xfrm>
          <a:prstGeom prst="rect">
            <a:avLst/>
          </a:prstGeom>
        </p:spPr>
      </p:pic>
      <p:sp>
        <p:nvSpPr>
          <p:cNvPr id="5" name="Rectángulo 4">
            <a:extLst>
              <a:ext uri="{FF2B5EF4-FFF2-40B4-BE49-F238E27FC236}">
                <a16:creationId xmlns:a16="http://schemas.microsoft.com/office/drawing/2014/main" id="{E8343AF0-31EF-4137-8B2F-C64138EC990F}"/>
              </a:ext>
            </a:extLst>
          </p:cNvPr>
          <p:cNvSpPr/>
          <p:nvPr/>
        </p:nvSpPr>
        <p:spPr>
          <a:xfrm>
            <a:off x="338026" y="3769799"/>
            <a:ext cx="3494867"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calcular el Valor Actual Neto</a:t>
            </a:r>
          </a:p>
        </p:txBody>
      </p:sp>
      <p:pic>
        <p:nvPicPr>
          <p:cNvPr id="17" name="Imagen 16">
            <a:extLst>
              <a:ext uri="{FF2B5EF4-FFF2-40B4-BE49-F238E27FC236}">
                <a16:creationId xmlns:a16="http://schemas.microsoft.com/office/drawing/2014/main" id="{9AF6654F-FFD8-45B2-8FCC-70DD36938E6D}"/>
              </a:ext>
            </a:extLst>
          </p:cNvPr>
          <p:cNvPicPr/>
          <p:nvPr/>
        </p:nvPicPr>
        <p:blipFill>
          <a:blip r:embed="rId4"/>
          <a:stretch>
            <a:fillRect/>
          </a:stretch>
        </p:blipFill>
        <p:spPr>
          <a:xfrm>
            <a:off x="338026" y="4090079"/>
            <a:ext cx="6519600" cy="928800"/>
          </a:xfrm>
          <a:prstGeom prst="rect">
            <a:avLst/>
          </a:prstGeom>
        </p:spPr>
      </p:pic>
    </p:spTree>
    <p:extLst>
      <p:ext uri="{BB962C8B-B14F-4D97-AF65-F5344CB8AC3E}">
        <p14:creationId xmlns:p14="http://schemas.microsoft.com/office/powerpoint/2010/main" val="3428704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3" name="Rectángulo 2">
            <a:extLst>
              <a:ext uri="{FF2B5EF4-FFF2-40B4-BE49-F238E27FC236}">
                <a16:creationId xmlns:a16="http://schemas.microsoft.com/office/drawing/2014/main" id="{5B51605B-A57F-44A5-8A7A-5781385BE1AD}"/>
              </a:ext>
            </a:extLst>
          </p:cNvPr>
          <p:cNvSpPr/>
          <p:nvPr/>
        </p:nvSpPr>
        <p:spPr>
          <a:xfrm>
            <a:off x="338026" y="901394"/>
            <a:ext cx="3999813"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calcular la Tasa Interna de Retorno</a:t>
            </a:r>
          </a:p>
        </p:txBody>
      </p:sp>
      <p:pic>
        <p:nvPicPr>
          <p:cNvPr id="9" name="Picture 52">
            <a:extLst>
              <a:ext uri="{FF2B5EF4-FFF2-40B4-BE49-F238E27FC236}">
                <a16:creationId xmlns:a16="http://schemas.microsoft.com/office/drawing/2014/main" id="{81540FD0-AE4B-40A4-B5DA-9FE8779F56CE}"/>
              </a:ext>
            </a:extLst>
          </p:cNvPr>
          <p:cNvPicPr/>
          <p:nvPr/>
        </p:nvPicPr>
        <p:blipFill rotWithShape="1">
          <a:blip r:embed="rId2"/>
          <a:srcRect l="14579" t="13432" r="6057" b="40614"/>
          <a:stretch/>
        </p:blipFill>
        <p:spPr bwMode="auto">
          <a:xfrm>
            <a:off x="338026" y="1221674"/>
            <a:ext cx="6519600" cy="228981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3F265CE-189B-4631-A7D2-6BF752D3BB67}"/>
              </a:ext>
            </a:extLst>
          </p:cNvPr>
          <p:cNvSpPr/>
          <p:nvPr/>
        </p:nvSpPr>
        <p:spPr>
          <a:xfrm>
            <a:off x="338026" y="3452964"/>
            <a:ext cx="3541354"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para calcular la TCE de la Cartera</a:t>
            </a:r>
          </a:p>
        </p:txBody>
      </p:sp>
      <p:pic>
        <p:nvPicPr>
          <p:cNvPr id="11" name="Picture 10">
            <a:extLst>
              <a:ext uri="{FF2B5EF4-FFF2-40B4-BE49-F238E27FC236}">
                <a16:creationId xmlns:a16="http://schemas.microsoft.com/office/drawing/2014/main" id="{AEB66E24-2564-46B4-95C3-132156D3D82B}"/>
              </a:ext>
            </a:extLst>
          </p:cNvPr>
          <p:cNvPicPr/>
          <p:nvPr/>
        </p:nvPicPr>
        <p:blipFill rotWithShape="1">
          <a:blip r:embed="rId3"/>
          <a:srcRect l="14639" t="61524" r="11277" b="21825"/>
          <a:stretch/>
        </p:blipFill>
        <p:spPr bwMode="auto">
          <a:xfrm>
            <a:off x="338026" y="3773244"/>
            <a:ext cx="6519600" cy="115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458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3" name="Rectángulo 2">
            <a:extLst>
              <a:ext uri="{FF2B5EF4-FFF2-40B4-BE49-F238E27FC236}">
                <a16:creationId xmlns:a16="http://schemas.microsoft.com/office/drawing/2014/main" id="{5B51605B-A57F-44A5-8A7A-5781385BE1AD}"/>
              </a:ext>
            </a:extLst>
          </p:cNvPr>
          <p:cNvSpPr/>
          <p:nvPr/>
        </p:nvSpPr>
        <p:spPr>
          <a:xfrm>
            <a:off x="338026" y="901394"/>
            <a:ext cx="1265090"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Main</a:t>
            </a:r>
          </a:p>
        </p:txBody>
      </p:sp>
      <p:pic>
        <p:nvPicPr>
          <p:cNvPr id="7" name="Imagen 6">
            <a:extLst>
              <a:ext uri="{FF2B5EF4-FFF2-40B4-BE49-F238E27FC236}">
                <a16:creationId xmlns:a16="http://schemas.microsoft.com/office/drawing/2014/main" id="{5B71168E-81B7-4CA9-A46F-894F038CBA9C}"/>
              </a:ext>
            </a:extLst>
          </p:cNvPr>
          <p:cNvPicPr/>
          <p:nvPr/>
        </p:nvPicPr>
        <p:blipFill rotWithShape="1">
          <a:blip r:embed="rId2"/>
          <a:srcRect b="43715"/>
          <a:stretch/>
        </p:blipFill>
        <p:spPr>
          <a:xfrm>
            <a:off x="338026" y="1221674"/>
            <a:ext cx="6347460" cy="3648500"/>
          </a:xfrm>
          <a:prstGeom prst="rect">
            <a:avLst/>
          </a:prstGeom>
        </p:spPr>
      </p:pic>
      <p:pic>
        <p:nvPicPr>
          <p:cNvPr id="8" name="Imagen 7">
            <a:extLst>
              <a:ext uri="{FF2B5EF4-FFF2-40B4-BE49-F238E27FC236}">
                <a16:creationId xmlns:a16="http://schemas.microsoft.com/office/drawing/2014/main" id="{F9C5D30C-347E-44F9-A95F-F7AC4896004A}"/>
              </a:ext>
            </a:extLst>
          </p:cNvPr>
          <p:cNvPicPr/>
          <p:nvPr/>
        </p:nvPicPr>
        <p:blipFill rotWithShape="1">
          <a:blip r:embed="rId2"/>
          <a:srcRect t="57131" r="31486"/>
          <a:stretch/>
        </p:blipFill>
        <p:spPr>
          <a:xfrm>
            <a:off x="4413139" y="2348794"/>
            <a:ext cx="4339922" cy="2521380"/>
          </a:xfrm>
          <a:prstGeom prst="rect">
            <a:avLst/>
          </a:prstGeom>
        </p:spPr>
      </p:pic>
    </p:spTree>
    <p:extLst>
      <p:ext uri="{BB962C8B-B14F-4D97-AF65-F5344CB8AC3E}">
        <p14:creationId xmlns:p14="http://schemas.microsoft.com/office/powerpoint/2010/main" val="288029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3" name="Rectángulo 2">
            <a:extLst>
              <a:ext uri="{FF2B5EF4-FFF2-40B4-BE49-F238E27FC236}">
                <a16:creationId xmlns:a16="http://schemas.microsoft.com/office/drawing/2014/main" id="{5B51605B-A57F-44A5-8A7A-5781385BE1AD}"/>
              </a:ext>
            </a:extLst>
          </p:cNvPr>
          <p:cNvSpPr/>
          <p:nvPr/>
        </p:nvSpPr>
        <p:spPr>
          <a:xfrm>
            <a:off x="338026" y="901394"/>
            <a:ext cx="1265090"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Main</a:t>
            </a:r>
          </a:p>
        </p:txBody>
      </p:sp>
      <p:pic>
        <p:nvPicPr>
          <p:cNvPr id="6" name="Imagen 5">
            <a:extLst>
              <a:ext uri="{FF2B5EF4-FFF2-40B4-BE49-F238E27FC236}">
                <a16:creationId xmlns:a16="http://schemas.microsoft.com/office/drawing/2014/main" id="{F427BC1C-21F5-4355-9253-B6C75409C784}"/>
              </a:ext>
            </a:extLst>
          </p:cNvPr>
          <p:cNvPicPr/>
          <p:nvPr/>
        </p:nvPicPr>
        <p:blipFill>
          <a:blip r:embed="rId2"/>
          <a:stretch>
            <a:fillRect/>
          </a:stretch>
        </p:blipFill>
        <p:spPr>
          <a:xfrm>
            <a:off x="338026" y="1221673"/>
            <a:ext cx="6519600" cy="3585600"/>
          </a:xfrm>
          <a:prstGeom prst="rect">
            <a:avLst/>
          </a:prstGeom>
        </p:spPr>
      </p:pic>
    </p:spTree>
    <p:extLst>
      <p:ext uri="{BB962C8B-B14F-4D97-AF65-F5344CB8AC3E}">
        <p14:creationId xmlns:p14="http://schemas.microsoft.com/office/powerpoint/2010/main" val="3309174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3" name="Rectángulo 2">
            <a:extLst>
              <a:ext uri="{FF2B5EF4-FFF2-40B4-BE49-F238E27FC236}">
                <a16:creationId xmlns:a16="http://schemas.microsoft.com/office/drawing/2014/main" id="{5B51605B-A57F-44A5-8A7A-5781385BE1AD}"/>
              </a:ext>
            </a:extLst>
          </p:cNvPr>
          <p:cNvSpPr/>
          <p:nvPr/>
        </p:nvSpPr>
        <p:spPr>
          <a:xfrm>
            <a:off x="338026" y="901394"/>
            <a:ext cx="1265090"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Main</a:t>
            </a:r>
          </a:p>
        </p:txBody>
      </p:sp>
      <p:pic>
        <p:nvPicPr>
          <p:cNvPr id="5" name="Imagen 4">
            <a:extLst>
              <a:ext uri="{FF2B5EF4-FFF2-40B4-BE49-F238E27FC236}">
                <a16:creationId xmlns:a16="http://schemas.microsoft.com/office/drawing/2014/main" id="{34D62823-4E23-47EE-8E33-AE64D35E82D2}"/>
              </a:ext>
            </a:extLst>
          </p:cNvPr>
          <p:cNvPicPr/>
          <p:nvPr/>
        </p:nvPicPr>
        <p:blipFill rotWithShape="1">
          <a:blip r:embed="rId2"/>
          <a:srcRect b="29104"/>
          <a:stretch/>
        </p:blipFill>
        <p:spPr>
          <a:xfrm>
            <a:off x="338026" y="1307813"/>
            <a:ext cx="6073140" cy="3257560"/>
          </a:xfrm>
          <a:prstGeom prst="rect">
            <a:avLst/>
          </a:prstGeom>
        </p:spPr>
      </p:pic>
      <p:pic>
        <p:nvPicPr>
          <p:cNvPr id="7" name="Imagen 6">
            <a:extLst>
              <a:ext uri="{FF2B5EF4-FFF2-40B4-BE49-F238E27FC236}">
                <a16:creationId xmlns:a16="http://schemas.microsoft.com/office/drawing/2014/main" id="{6AC12003-12E2-4560-83D6-7598AEA7B73A}"/>
              </a:ext>
            </a:extLst>
          </p:cNvPr>
          <p:cNvPicPr/>
          <p:nvPr/>
        </p:nvPicPr>
        <p:blipFill rotWithShape="1">
          <a:blip r:embed="rId2"/>
          <a:srcRect t="70603" r="27743"/>
          <a:stretch/>
        </p:blipFill>
        <p:spPr>
          <a:xfrm>
            <a:off x="4291883" y="3214645"/>
            <a:ext cx="4388291" cy="1350728"/>
          </a:xfrm>
          <a:prstGeom prst="rect">
            <a:avLst/>
          </a:prstGeom>
        </p:spPr>
      </p:pic>
    </p:spTree>
    <p:extLst>
      <p:ext uri="{BB962C8B-B14F-4D97-AF65-F5344CB8AC3E}">
        <p14:creationId xmlns:p14="http://schemas.microsoft.com/office/powerpoint/2010/main" val="2016687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3" name="Rectángulo 2">
            <a:extLst>
              <a:ext uri="{FF2B5EF4-FFF2-40B4-BE49-F238E27FC236}">
                <a16:creationId xmlns:a16="http://schemas.microsoft.com/office/drawing/2014/main" id="{5B51605B-A57F-44A5-8A7A-5781385BE1AD}"/>
              </a:ext>
            </a:extLst>
          </p:cNvPr>
          <p:cNvSpPr/>
          <p:nvPr/>
        </p:nvSpPr>
        <p:spPr>
          <a:xfrm>
            <a:off x="338026" y="901394"/>
            <a:ext cx="1265090"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Main</a:t>
            </a:r>
          </a:p>
        </p:txBody>
      </p:sp>
      <p:pic>
        <p:nvPicPr>
          <p:cNvPr id="5" name="Imagen 4">
            <a:extLst>
              <a:ext uri="{FF2B5EF4-FFF2-40B4-BE49-F238E27FC236}">
                <a16:creationId xmlns:a16="http://schemas.microsoft.com/office/drawing/2014/main" id="{CD5456BE-19AA-4F96-941D-DAE62E71115F}"/>
              </a:ext>
            </a:extLst>
          </p:cNvPr>
          <p:cNvPicPr/>
          <p:nvPr/>
        </p:nvPicPr>
        <p:blipFill>
          <a:blip r:embed="rId2"/>
          <a:stretch>
            <a:fillRect/>
          </a:stretch>
        </p:blipFill>
        <p:spPr>
          <a:xfrm>
            <a:off x="338026" y="1221674"/>
            <a:ext cx="6519600" cy="3627120"/>
          </a:xfrm>
          <a:prstGeom prst="rect">
            <a:avLst/>
          </a:prstGeom>
        </p:spPr>
      </p:pic>
    </p:spTree>
    <p:extLst>
      <p:ext uri="{BB962C8B-B14F-4D97-AF65-F5344CB8AC3E}">
        <p14:creationId xmlns:p14="http://schemas.microsoft.com/office/powerpoint/2010/main" val="2403870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60950" y="52567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latin typeface="Bree Serif"/>
                <a:ea typeface="Bree Serif"/>
                <a:cs typeface="Bree Serif"/>
                <a:sym typeface="Bree Serif"/>
              </a:rPr>
              <a:t>Definiciones Generales y Conceptos Básicos</a:t>
            </a:r>
            <a:endParaRPr>
              <a:latin typeface="Bree Serif"/>
              <a:ea typeface="Bree Serif"/>
              <a:cs typeface="Bree Serif"/>
              <a:sym typeface="Bree Serif"/>
            </a:endParaRPr>
          </a:p>
        </p:txBody>
      </p:sp>
      <p:sp>
        <p:nvSpPr>
          <p:cNvPr id="82" name="Google Shape;82;p15"/>
          <p:cNvSpPr txBox="1">
            <a:spLocks noGrp="1"/>
          </p:cNvSpPr>
          <p:nvPr>
            <p:ph type="body" idx="1"/>
          </p:nvPr>
        </p:nvSpPr>
        <p:spPr>
          <a:xfrm>
            <a:off x="176225" y="1631075"/>
            <a:ext cx="6083700" cy="33510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s" b="1">
                <a:solidFill>
                  <a:srgbClr val="000000"/>
                </a:solidFill>
                <a:latin typeface="Arial"/>
                <a:ea typeface="Arial"/>
                <a:cs typeface="Arial"/>
                <a:sym typeface="Arial"/>
              </a:rPr>
              <a:t>¿Qué es el endoso?</a:t>
            </a:r>
            <a:endParaRPr b="1">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r>
              <a:rPr lang="es">
                <a:solidFill>
                  <a:srgbClr val="000000"/>
                </a:solidFill>
                <a:latin typeface="Arial"/>
                <a:ea typeface="Arial"/>
                <a:cs typeface="Arial"/>
                <a:sym typeface="Arial"/>
              </a:rPr>
              <a:t>Es una declaración puesta en el título-valor por la cual el endosante legitima a otra persona (endosatario) en el ejercicio de los derechos incorporados al título. Es la forma de transmisión de la letra de cambio y de todos los títulos "a la orden", que permite al titular movilizar el crédito reflejado en el documento. </a:t>
            </a:r>
            <a:endParaRPr>
              <a:solidFill>
                <a:srgbClr val="000000"/>
              </a:solidFill>
              <a:latin typeface="Arial"/>
              <a:ea typeface="Arial"/>
              <a:cs typeface="Arial"/>
              <a:sym typeface="Arial"/>
            </a:endParaRPr>
          </a:p>
          <a:p>
            <a:pPr marL="0" marR="0" lvl="0" indent="0" algn="l" rtl="0">
              <a:lnSpc>
                <a:spcPct val="90000"/>
              </a:lnSpc>
              <a:spcBef>
                <a:spcPts val="1000"/>
              </a:spcBef>
              <a:spcAft>
                <a:spcPts val="0"/>
              </a:spcAft>
              <a:buNone/>
            </a:pPr>
            <a:r>
              <a:rPr lang="es" b="1">
                <a:solidFill>
                  <a:srgbClr val="000000"/>
                </a:solidFill>
                <a:latin typeface="Arial"/>
                <a:ea typeface="Arial"/>
                <a:cs typeface="Arial"/>
                <a:sym typeface="Arial"/>
              </a:rPr>
              <a:t>Tasa efectiva del periodo</a:t>
            </a:r>
            <a:endParaRPr b="1">
              <a:solidFill>
                <a:srgbClr val="000000"/>
              </a:solidFill>
              <a:latin typeface="Arial"/>
              <a:ea typeface="Arial"/>
              <a:cs typeface="Arial"/>
              <a:sym typeface="Arial"/>
            </a:endParaRPr>
          </a:p>
          <a:p>
            <a:pPr marL="0" marR="0" lvl="0" indent="0" algn="l" rtl="0">
              <a:lnSpc>
                <a:spcPct val="90000"/>
              </a:lnSpc>
              <a:spcBef>
                <a:spcPts val="1000"/>
              </a:spcBef>
              <a:spcAft>
                <a:spcPts val="0"/>
              </a:spcAft>
              <a:buNone/>
            </a:pPr>
            <a:r>
              <a:rPr lang="es">
                <a:solidFill>
                  <a:srgbClr val="000000"/>
                </a:solidFill>
                <a:latin typeface="Arial"/>
                <a:ea typeface="Arial"/>
                <a:cs typeface="Arial"/>
                <a:sym typeface="Arial"/>
              </a:rPr>
              <a:t>Representación porcentual de los intereses generados en un periodo, con respecto al capital originalmente invertido.</a:t>
            </a:r>
            <a:endParaRPr sz="1200">
              <a:solidFill>
                <a:srgbClr val="000000"/>
              </a:solidFill>
              <a:latin typeface="Times New Roman"/>
              <a:ea typeface="Times New Roman"/>
              <a:cs typeface="Times New Roman"/>
              <a:sym typeface="Times New Roman"/>
            </a:endParaRPr>
          </a:p>
          <a:p>
            <a:pPr marL="0" lvl="0" indent="0" algn="just" rtl="0">
              <a:lnSpc>
                <a:spcPct val="90000"/>
              </a:lnSpc>
              <a:spcBef>
                <a:spcPts val="1000"/>
              </a:spcBef>
              <a:spcAft>
                <a:spcPts val="0"/>
              </a:spcAft>
              <a:buNone/>
            </a:pPr>
            <a:endParaRPr>
              <a:solidFill>
                <a:srgbClr val="000000"/>
              </a:solidFill>
              <a:latin typeface="Arial"/>
              <a:ea typeface="Arial"/>
              <a:cs typeface="Arial"/>
              <a:sym typeface="Arial"/>
            </a:endParaRPr>
          </a:p>
        </p:txBody>
      </p:sp>
      <p:pic>
        <p:nvPicPr>
          <p:cNvPr id="83" name="Google Shape;83;p15"/>
          <p:cNvPicPr preferRelativeResize="0"/>
          <p:nvPr/>
        </p:nvPicPr>
        <p:blipFill>
          <a:blip r:embed="rId3">
            <a:alphaModFix/>
          </a:blip>
          <a:stretch>
            <a:fillRect/>
          </a:stretch>
        </p:blipFill>
        <p:spPr>
          <a:xfrm>
            <a:off x="6384775" y="3392950"/>
            <a:ext cx="2579275" cy="1514114"/>
          </a:xfrm>
          <a:prstGeom prst="rect">
            <a:avLst/>
          </a:prstGeom>
          <a:noFill/>
          <a:ln>
            <a:noFill/>
          </a:ln>
        </p:spPr>
      </p:pic>
      <p:pic>
        <p:nvPicPr>
          <p:cNvPr id="84" name="Google Shape;84;p15"/>
          <p:cNvPicPr preferRelativeResize="0"/>
          <p:nvPr/>
        </p:nvPicPr>
        <p:blipFill>
          <a:blip r:embed="rId4">
            <a:alphaModFix/>
          </a:blip>
          <a:stretch>
            <a:fillRect/>
          </a:stretch>
        </p:blipFill>
        <p:spPr>
          <a:xfrm>
            <a:off x="6384775" y="1767250"/>
            <a:ext cx="2579275" cy="14443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3" name="Rectángulo 2">
            <a:extLst>
              <a:ext uri="{FF2B5EF4-FFF2-40B4-BE49-F238E27FC236}">
                <a16:creationId xmlns:a16="http://schemas.microsoft.com/office/drawing/2014/main" id="{5B51605B-A57F-44A5-8A7A-5781385BE1AD}"/>
              </a:ext>
            </a:extLst>
          </p:cNvPr>
          <p:cNvSpPr/>
          <p:nvPr/>
        </p:nvSpPr>
        <p:spPr>
          <a:xfrm>
            <a:off x="338026" y="901394"/>
            <a:ext cx="1265090"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Main</a:t>
            </a:r>
          </a:p>
        </p:txBody>
      </p:sp>
      <p:pic>
        <p:nvPicPr>
          <p:cNvPr id="6" name="Picture 54">
            <a:extLst>
              <a:ext uri="{FF2B5EF4-FFF2-40B4-BE49-F238E27FC236}">
                <a16:creationId xmlns:a16="http://schemas.microsoft.com/office/drawing/2014/main" id="{0E9C7D51-3B8F-4C9C-A3FF-35E54C05796E}"/>
              </a:ext>
            </a:extLst>
          </p:cNvPr>
          <p:cNvPicPr/>
          <p:nvPr/>
        </p:nvPicPr>
        <p:blipFill rotWithShape="1">
          <a:blip r:embed="rId2">
            <a:extLst>
              <a:ext uri="{28A0092B-C50C-407E-A947-70E740481C1C}">
                <a14:useLocalDpi xmlns:a14="http://schemas.microsoft.com/office/drawing/2010/main" val="0"/>
              </a:ext>
            </a:extLst>
          </a:blip>
          <a:srcRect b="34912"/>
          <a:stretch/>
        </p:blipFill>
        <p:spPr bwMode="auto">
          <a:xfrm>
            <a:off x="338026" y="1221674"/>
            <a:ext cx="5400040" cy="3369309"/>
          </a:xfrm>
          <a:prstGeom prst="rect">
            <a:avLst/>
          </a:prstGeom>
          <a:noFill/>
          <a:ln>
            <a:noFill/>
          </a:ln>
        </p:spPr>
      </p:pic>
    </p:spTree>
    <p:extLst>
      <p:ext uri="{BB962C8B-B14F-4D97-AF65-F5344CB8AC3E}">
        <p14:creationId xmlns:p14="http://schemas.microsoft.com/office/powerpoint/2010/main" val="263009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4D4AE-9C62-46C3-8738-8BECF6604AB7}"/>
              </a:ext>
            </a:extLst>
          </p:cNvPr>
          <p:cNvSpPr>
            <a:spLocks noGrp="1"/>
          </p:cNvSpPr>
          <p:nvPr>
            <p:ph type="title"/>
          </p:nvPr>
        </p:nvSpPr>
        <p:spPr/>
        <p:txBody>
          <a:bodyPr/>
          <a:lstStyle/>
          <a:p>
            <a:pPr algn="ctr"/>
            <a:r>
              <a:rPr lang="es-PE" sz="3200" dirty="0">
                <a:latin typeface="Bree Serif" panose="020B0604020202020204" charset="0"/>
              </a:rPr>
              <a:t>Algoritmos</a:t>
            </a:r>
            <a:endParaRPr lang="es-PE" sz="3200" dirty="0"/>
          </a:p>
        </p:txBody>
      </p:sp>
      <p:sp>
        <p:nvSpPr>
          <p:cNvPr id="3" name="Rectángulo 2">
            <a:extLst>
              <a:ext uri="{FF2B5EF4-FFF2-40B4-BE49-F238E27FC236}">
                <a16:creationId xmlns:a16="http://schemas.microsoft.com/office/drawing/2014/main" id="{5B51605B-A57F-44A5-8A7A-5781385BE1AD}"/>
              </a:ext>
            </a:extLst>
          </p:cNvPr>
          <p:cNvSpPr/>
          <p:nvPr/>
        </p:nvSpPr>
        <p:spPr>
          <a:xfrm>
            <a:off x="338026" y="901394"/>
            <a:ext cx="1265090" cy="320280"/>
          </a:xfrm>
          <a:prstGeom prst="rect">
            <a:avLst/>
          </a:prstGeom>
        </p:spPr>
        <p:txBody>
          <a:bodyPr wrap="none">
            <a:spAutoFit/>
          </a:bodyPr>
          <a:lstStyle/>
          <a:p>
            <a:pPr lvl="0">
              <a:lnSpc>
                <a:spcPct val="115000"/>
              </a:lnSpc>
              <a:spcBef>
                <a:spcPts val="200"/>
              </a:spcBef>
            </a:pPr>
            <a:r>
              <a:rPr lang="es-PE" b="1" dirty="0">
                <a:solidFill>
                  <a:srgbClr val="49769B"/>
                </a:solidFill>
                <a:latin typeface="Times New Roman" panose="02020603050405020304" pitchFamily="18" charset="0"/>
                <a:ea typeface="Times New Roman" panose="02020603050405020304" pitchFamily="18" charset="0"/>
                <a:cs typeface="Times New Roman" panose="02020603050405020304" pitchFamily="18" charset="0"/>
              </a:rPr>
              <a:t>Función Main</a:t>
            </a:r>
          </a:p>
        </p:txBody>
      </p:sp>
      <p:pic>
        <p:nvPicPr>
          <p:cNvPr id="5" name="Picture 54">
            <a:extLst>
              <a:ext uri="{FF2B5EF4-FFF2-40B4-BE49-F238E27FC236}">
                <a16:creationId xmlns:a16="http://schemas.microsoft.com/office/drawing/2014/main" id="{5324BF0C-A703-4740-8060-839C93AA7F71}"/>
              </a:ext>
            </a:extLst>
          </p:cNvPr>
          <p:cNvPicPr/>
          <p:nvPr/>
        </p:nvPicPr>
        <p:blipFill rotWithShape="1">
          <a:blip r:embed="rId2">
            <a:extLst>
              <a:ext uri="{28A0092B-C50C-407E-A947-70E740481C1C}">
                <a14:useLocalDpi xmlns:a14="http://schemas.microsoft.com/office/drawing/2010/main" val="0"/>
              </a:ext>
            </a:extLst>
          </a:blip>
          <a:srcRect t="65088"/>
          <a:stretch/>
        </p:blipFill>
        <p:spPr bwMode="auto">
          <a:xfrm>
            <a:off x="427493" y="1221674"/>
            <a:ext cx="6519600" cy="3585600"/>
          </a:xfrm>
          <a:prstGeom prst="rect">
            <a:avLst/>
          </a:prstGeom>
          <a:noFill/>
          <a:ln>
            <a:noFill/>
          </a:ln>
        </p:spPr>
      </p:pic>
    </p:spTree>
    <p:extLst>
      <p:ext uri="{BB962C8B-B14F-4D97-AF65-F5344CB8AC3E}">
        <p14:creationId xmlns:p14="http://schemas.microsoft.com/office/powerpoint/2010/main" val="3123903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3" name="Imagen 2">
            <a:extLst>
              <a:ext uri="{FF2B5EF4-FFF2-40B4-BE49-F238E27FC236}">
                <a16:creationId xmlns:a16="http://schemas.microsoft.com/office/drawing/2014/main" id="{5AAC2771-A49C-4E93-92EE-4865C598F145}"/>
              </a:ext>
            </a:extLst>
          </p:cNvPr>
          <p:cNvPicPr>
            <a:picLocks noChangeAspect="1"/>
          </p:cNvPicPr>
          <p:nvPr/>
        </p:nvPicPr>
        <p:blipFill>
          <a:blip r:embed="rId3"/>
          <a:stretch>
            <a:fillRect/>
          </a:stretch>
        </p:blipFill>
        <p:spPr>
          <a:xfrm>
            <a:off x="0" y="1"/>
            <a:ext cx="9144000" cy="5143500"/>
          </a:xfrm>
          <a:prstGeom prst="rect">
            <a:avLst/>
          </a:prstGeom>
        </p:spPr>
      </p:pic>
      <p:sp>
        <p:nvSpPr>
          <p:cNvPr id="148" name="Google Shape;148;p23"/>
          <p:cNvSpPr txBox="1">
            <a:spLocks noGrp="1"/>
          </p:cNvSpPr>
          <p:nvPr>
            <p:ph type="title"/>
          </p:nvPr>
        </p:nvSpPr>
        <p:spPr>
          <a:xfrm>
            <a:off x="4463855" y="154641"/>
            <a:ext cx="3940557" cy="98196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E" dirty="0">
                <a:solidFill>
                  <a:schemeClr val="bg2"/>
                </a:solidFill>
              </a:rPr>
              <a:t>¡ GRACIAS !</a:t>
            </a:r>
            <a:endParaRPr dirty="0">
              <a:solidFill>
                <a:schemeClr val="bg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60950" y="52567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latin typeface="Bree Serif"/>
                <a:ea typeface="Bree Serif"/>
                <a:cs typeface="Bree Serif"/>
                <a:sym typeface="Bree Serif"/>
              </a:rPr>
              <a:t>Definiciones Generales y Conceptos Básicos</a:t>
            </a:r>
            <a:endParaRPr>
              <a:latin typeface="Bree Serif"/>
              <a:ea typeface="Bree Serif"/>
              <a:cs typeface="Bree Serif"/>
              <a:sym typeface="Bree Serif"/>
            </a:endParaRPr>
          </a:p>
        </p:txBody>
      </p:sp>
      <p:sp>
        <p:nvSpPr>
          <p:cNvPr id="90" name="Google Shape;90;p16"/>
          <p:cNvSpPr txBox="1">
            <a:spLocks noGrp="1"/>
          </p:cNvSpPr>
          <p:nvPr>
            <p:ph type="body" idx="1"/>
          </p:nvPr>
        </p:nvSpPr>
        <p:spPr>
          <a:xfrm>
            <a:off x="258725" y="1741075"/>
            <a:ext cx="6083700" cy="33510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None/>
            </a:pPr>
            <a:r>
              <a:rPr lang="es" b="1">
                <a:solidFill>
                  <a:srgbClr val="000000"/>
                </a:solidFill>
                <a:latin typeface="Arial"/>
                <a:ea typeface="Arial"/>
                <a:cs typeface="Arial"/>
                <a:sym typeface="Arial"/>
              </a:rPr>
              <a:t>Tasa de costo efectiva anual (TCEA)</a:t>
            </a:r>
            <a:endParaRPr b="1">
              <a:solidFill>
                <a:srgbClr val="000000"/>
              </a:solidFill>
              <a:latin typeface="Arial"/>
              <a:ea typeface="Arial"/>
              <a:cs typeface="Arial"/>
              <a:sym typeface="Arial"/>
            </a:endParaRPr>
          </a:p>
          <a:p>
            <a:pPr marL="0" lvl="0" indent="0" algn="l" rtl="0">
              <a:spcBef>
                <a:spcPts val="1200"/>
              </a:spcBef>
              <a:spcAft>
                <a:spcPts val="0"/>
              </a:spcAft>
              <a:buNone/>
            </a:pPr>
            <a:r>
              <a:rPr lang="es">
                <a:solidFill>
                  <a:srgbClr val="000000"/>
                </a:solidFill>
                <a:latin typeface="Arial"/>
                <a:ea typeface="Arial"/>
                <a:cs typeface="Arial"/>
                <a:sym typeface="Arial"/>
              </a:rPr>
              <a:t>La Tasa de Costo Efectivo Anual es el resumen de los intereses, gastos y comisiones que son usados para calcular la Cuota de pago mensual.</a:t>
            </a:r>
            <a:endParaRPr sz="1200">
              <a:solidFill>
                <a:srgbClr val="000000"/>
              </a:solidFill>
              <a:latin typeface="Times New Roman"/>
              <a:ea typeface="Times New Roman"/>
              <a:cs typeface="Times New Roman"/>
              <a:sym typeface="Times New Roman"/>
            </a:endParaRPr>
          </a:p>
          <a:p>
            <a:pPr marL="228600" lvl="0" indent="0" algn="l" rtl="0">
              <a:spcBef>
                <a:spcPts val="1800"/>
              </a:spcBef>
              <a:spcAft>
                <a:spcPts val="400"/>
              </a:spcAft>
              <a:buNone/>
            </a:pPr>
            <a:endParaRPr b="1">
              <a:solidFill>
                <a:srgbClr val="000000"/>
              </a:solidFill>
              <a:latin typeface="Arial"/>
              <a:ea typeface="Arial"/>
              <a:cs typeface="Arial"/>
              <a:sym typeface="Arial"/>
            </a:endParaRPr>
          </a:p>
        </p:txBody>
      </p:sp>
      <p:pic>
        <p:nvPicPr>
          <p:cNvPr id="91" name="Google Shape;91;p16"/>
          <p:cNvPicPr preferRelativeResize="0"/>
          <p:nvPr/>
        </p:nvPicPr>
        <p:blipFill>
          <a:blip r:embed="rId3">
            <a:alphaModFix/>
          </a:blip>
          <a:stretch>
            <a:fillRect/>
          </a:stretch>
        </p:blipFill>
        <p:spPr>
          <a:xfrm>
            <a:off x="2079100" y="3085700"/>
            <a:ext cx="2579275" cy="1841372"/>
          </a:xfrm>
          <a:prstGeom prst="rect">
            <a:avLst/>
          </a:prstGeom>
          <a:noFill/>
          <a:ln>
            <a:noFill/>
          </a:ln>
        </p:spPr>
      </p:pic>
      <p:pic>
        <p:nvPicPr>
          <p:cNvPr id="92" name="Google Shape;92;p16"/>
          <p:cNvPicPr preferRelativeResize="0"/>
          <p:nvPr/>
        </p:nvPicPr>
        <p:blipFill>
          <a:blip r:embed="rId4">
            <a:alphaModFix/>
          </a:blip>
          <a:stretch>
            <a:fillRect/>
          </a:stretch>
        </p:blipFill>
        <p:spPr>
          <a:xfrm>
            <a:off x="6982275" y="1907651"/>
            <a:ext cx="1787850" cy="2542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460950" y="52567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latin typeface="Bree Serif"/>
                <a:ea typeface="Bree Serif"/>
                <a:cs typeface="Bree Serif"/>
                <a:sym typeface="Bree Serif"/>
              </a:rPr>
              <a:t>Definiciones Generales y Conceptos Básicos</a:t>
            </a:r>
            <a:endParaRPr>
              <a:latin typeface="Bree Serif"/>
              <a:ea typeface="Bree Serif"/>
              <a:cs typeface="Bree Serif"/>
              <a:sym typeface="Bree Serif"/>
            </a:endParaRPr>
          </a:p>
        </p:txBody>
      </p:sp>
      <p:sp>
        <p:nvSpPr>
          <p:cNvPr id="98" name="Google Shape;98;p17"/>
          <p:cNvSpPr txBox="1">
            <a:spLocks noGrp="1"/>
          </p:cNvSpPr>
          <p:nvPr>
            <p:ph type="body" idx="1"/>
          </p:nvPr>
        </p:nvSpPr>
        <p:spPr>
          <a:xfrm>
            <a:off x="60525" y="1424675"/>
            <a:ext cx="9019200" cy="33510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None/>
            </a:pPr>
            <a:r>
              <a:rPr lang="es" sz="1200" b="1" dirty="0">
                <a:solidFill>
                  <a:srgbClr val="000000"/>
                </a:solidFill>
                <a:latin typeface="Arial"/>
                <a:ea typeface="Arial"/>
                <a:cs typeface="Arial"/>
                <a:sym typeface="Arial"/>
              </a:rPr>
              <a:t>Valor Actual Neto (VAN)</a:t>
            </a:r>
            <a:endParaRPr sz="1200" b="1" dirty="0">
              <a:solidFill>
                <a:srgbClr val="000000"/>
              </a:solidFill>
              <a:latin typeface="Arial"/>
              <a:ea typeface="Arial"/>
              <a:cs typeface="Arial"/>
              <a:sym typeface="Arial"/>
            </a:endParaRPr>
          </a:p>
          <a:p>
            <a:pPr marL="0" lvl="0" indent="0" algn="l" rtl="0">
              <a:spcBef>
                <a:spcPts val="1200"/>
              </a:spcBef>
              <a:spcAft>
                <a:spcPts val="0"/>
              </a:spcAft>
              <a:buNone/>
            </a:pPr>
            <a:r>
              <a:rPr lang="es-PE" sz="1200" dirty="0">
                <a:solidFill>
                  <a:srgbClr val="000000"/>
                </a:solidFill>
                <a:latin typeface="Arial"/>
                <a:ea typeface="Arial"/>
                <a:cs typeface="Arial"/>
                <a:sym typeface="Arial"/>
              </a:rPr>
              <a:t>Mide actualmente cuánto más rico es el inversionista si realiza la inversión en el proyecto analizado, en vez de colocar su dinero en la actividad que tiene como rentabilidad la tasa de descuento o costo de oportunidad del capital(COK).</a:t>
            </a:r>
            <a:endParaRPr sz="1200" dirty="0">
              <a:solidFill>
                <a:srgbClr val="000000"/>
              </a:solidFill>
              <a:latin typeface="Arial"/>
              <a:ea typeface="Arial"/>
              <a:cs typeface="Arial"/>
              <a:sym typeface="Arial"/>
            </a:endParaRPr>
          </a:p>
          <a:p>
            <a:pPr marL="0" lvl="0" indent="0" algn="l" rtl="0">
              <a:spcBef>
                <a:spcPts val="1200"/>
              </a:spcBef>
              <a:spcAft>
                <a:spcPts val="0"/>
              </a:spcAft>
              <a:buNone/>
            </a:pPr>
            <a:r>
              <a:rPr lang="es-PE" sz="1200" b="1" dirty="0">
                <a:solidFill>
                  <a:srgbClr val="000000"/>
                </a:solidFill>
                <a:latin typeface="Arial"/>
                <a:ea typeface="Arial"/>
                <a:cs typeface="Arial"/>
                <a:sym typeface="Arial"/>
              </a:rPr>
              <a:t>Criterio de Aceptación o Rechazo</a:t>
            </a:r>
            <a:r>
              <a:rPr lang="es" sz="1200" b="1" dirty="0">
                <a:solidFill>
                  <a:srgbClr val="000000"/>
                </a:solidFill>
                <a:latin typeface="Arial"/>
                <a:ea typeface="Arial"/>
                <a:cs typeface="Arial"/>
                <a:sym typeface="Arial"/>
              </a:rPr>
              <a:t>:</a:t>
            </a:r>
          </a:p>
          <a:p>
            <a:pPr marL="0" lvl="0" indent="0" algn="l" rtl="0">
              <a:spcBef>
                <a:spcPts val="1200"/>
              </a:spcBef>
              <a:spcAft>
                <a:spcPts val="0"/>
              </a:spcAft>
              <a:buNone/>
            </a:pPr>
            <a:r>
              <a:rPr lang="es" sz="1200" dirty="0">
                <a:solidFill>
                  <a:srgbClr val="000000"/>
                </a:solidFill>
                <a:latin typeface="Arial"/>
                <a:ea typeface="Arial"/>
                <a:cs typeface="Arial"/>
                <a:sym typeface="Arial"/>
              </a:rPr>
              <a:t>VAN &gt; 0, </a:t>
            </a:r>
            <a:r>
              <a:rPr lang="es-PE" sz="1200" dirty="0">
                <a:solidFill>
                  <a:srgbClr val="000000"/>
                </a:solidFill>
                <a:latin typeface="Arial"/>
                <a:ea typeface="Arial"/>
                <a:cs typeface="Arial"/>
                <a:sym typeface="Arial"/>
              </a:rPr>
              <a:t>beneficios superiores a lo que pide el proyecto. (ACEPTAR)</a:t>
            </a:r>
          </a:p>
          <a:p>
            <a:pPr marL="0" lvl="0" indent="0" algn="l" rtl="0">
              <a:spcBef>
                <a:spcPts val="1200"/>
              </a:spcBef>
              <a:spcAft>
                <a:spcPts val="0"/>
              </a:spcAft>
              <a:buNone/>
            </a:pPr>
            <a:r>
              <a:rPr lang="es-PE" sz="1200" dirty="0">
                <a:solidFill>
                  <a:srgbClr val="000000"/>
                </a:solidFill>
                <a:latin typeface="Arial"/>
                <a:ea typeface="Arial"/>
                <a:cs typeface="Arial"/>
                <a:sym typeface="Arial"/>
              </a:rPr>
              <a:t>VAN &lt; 0, beneficios inferiores a lo que pide el proyecto. (RECHAZAR)</a:t>
            </a:r>
          </a:p>
          <a:p>
            <a:pPr marL="0" lvl="0" indent="0" algn="l" rtl="0">
              <a:spcBef>
                <a:spcPts val="1200"/>
              </a:spcBef>
              <a:spcAft>
                <a:spcPts val="0"/>
              </a:spcAft>
              <a:buNone/>
            </a:pPr>
            <a:r>
              <a:rPr lang="es-PE" sz="1200" dirty="0">
                <a:solidFill>
                  <a:srgbClr val="000000"/>
                </a:solidFill>
                <a:latin typeface="Arial"/>
                <a:ea typeface="Arial"/>
                <a:cs typeface="Arial"/>
                <a:sym typeface="Arial"/>
              </a:rPr>
              <a:t>VAN</a:t>
            </a:r>
            <a:r>
              <a:rPr lang="en-US" sz="1200" dirty="0">
                <a:solidFill>
                  <a:srgbClr val="000000"/>
                </a:solidFill>
                <a:latin typeface="Arial"/>
                <a:ea typeface="Arial"/>
                <a:cs typeface="Arial"/>
                <a:sym typeface="Arial"/>
              </a:rPr>
              <a:t> </a:t>
            </a:r>
            <a:r>
              <a:rPr lang="es-PE" sz="1200" dirty="0">
                <a:solidFill>
                  <a:srgbClr val="000000"/>
                </a:solidFill>
                <a:latin typeface="Arial"/>
                <a:ea typeface="Arial"/>
                <a:cs typeface="Arial"/>
                <a:sym typeface="Arial"/>
              </a:rPr>
              <a:t>= 0, Indiferente</a:t>
            </a:r>
            <a:endParaRPr sz="1200" dirty="0">
              <a:solidFill>
                <a:srgbClr val="000000"/>
              </a:solidFill>
              <a:latin typeface="Arial"/>
              <a:ea typeface="Arial"/>
              <a:cs typeface="Arial"/>
              <a:sym typeface="Arial"/>
            </a:endParaRPr>
          </a:p>
          <a:p>
            <a:pPr marL="0" lvl="0" indent="0" algn="l" rtl="0">
              <a:spcBef>
                <a:spcPts val="1200"/>
              </a:spcBef>
              <a:spcAft>
                <a:spcPts val="0"/>
              </a:spcAft>
              <a:buNone/>
            </a:pPr>
            <a:r>
              <a:rPr lang="es" sz="1200" b="1" dirty="0">
                <a:solidFill>
                  <a:srgbClr val="000000"/>
                </a:solidFill>
                <a:latin typeface="Arial"/>
                <a:ea typeface="Arial"/>
                <a:cs typeface="Arial"/>
                <a:sym typeface="Arial"/>
              </a:rPr>
              <a:t>Tasa de Interna de Retorno (TIR)</a:t>
            </a:r>
          </a:p>
          <a:p>
            <a:pPr marL="0" lvl="0" indent="0" algn="l" rtl="0">
              <a:spcBef>
                <a:spcPts val="1200"/>
              </a:spcBef>
              <a:spcAft>
                <a:spcPts val="0"/>
              </a:spcAft>
              <a:buNone/>
            </a:pPr>
            <a:r>
              <a:rPr lang="es" sz="1200" dirty="0">
                <a:solidFill>
                  <a:srgbClr val="000000"/>
                </a:solidFill>
                <a:latin typeface="Arial"/>
                <a:ea typeface="Arial"/>
                <a:cs typeface="Arial"/>
                <a:sym typeface="Arial"/>
              </a:rPr>
              <a:t>Es una tasa de interés efectiva que indica la rentabilidad promedio que genera el capital que permanece invertido en el proyecto y la que se encuentra expresada en la unidad de tiempo en la que se preparó el flujo de caja libre.</a:t>
            </a:r>
            <a:endParaRPr sz="1200" dirty="0">
              <a:solidFill>
                <a:srgbClr val="000000"/>
              </a:solidFill>
              <a:latin typeface="Arial"/>
              <a:ea typeface="Arial"/>
              <a:cs typeface="Arial"/>
              <a:sym typeface="Arial"/>
            </a:endParaRPr>
          </a:p>
          <a:p>
            <a:pPr marL="0" lvl="0" indent="0" algn="just" rtl="0">
              <a:lnSpc>
                <a:spcPct val="90000"/>
              </a:lnSpc>
              <a:spcBef>
                <a:spcPts val="1200"/>
              </a:spcBef>
              <a:spcAft>
                <a:spcPts val="0"/>
              </a:spcAft>
              <a:buNone/>
            </a:pPr>
            <a:endParaRPr sz="1200" dirty="0">
              <a:solidFill>
                <a:srgbClr val="000000"/>
              </a:solidFill>
              <a:latin typeface="Arial"/>
              <a:ea typeface="Arial"/>
              <a:cs typeface="Arial"/>
              <a:sym typeface="Arial"/>
            </a:endParaRPr>
          </a:p>
          <a:p>
            <a:pPr marL="0" lvl="0" indent="0" algn="just" rtl="0">
              <a:lnSpc>
                <a:spcPct val="90000"/>
              </a:lnSpc>
              <a:spcBef>
                <a:spcPts val="1000"/>
              </a:spcBef>
              <a:spcAft>
                <a:spcPts val="0"/>
              </a:spcAft>
              <a:buNone/>
            </a:pPr>
            <a:endParaRPr sz="1200" dirty="0">
              <a:solidFill>
                <a:srgbClr val="000000"/>
              </a:solidFill>
              <a:latin typeface="Arial"/>
              <a:ea typeface="Arial"/>
              <a:cs typeface="Arial"/>
              <a:sym typeface="Arial"/>
            </a:endParaRPr>
          </a:p>
        </p:txBody>
      </p:sp>
      <p:pic>
        <p:nvPicPr>
          <p:cNvPr id="99" name="Google Shape;99;p17"/>
          <p:cNvPicPr preferRelativeResize="0"/>
          <p:nvPr/>
        </p:nvPicPr>
        <p:blipFill rotWithShape="1">
          <a:blip r:embed="rId3">
            <a:alphaModFix/>
          </a:blip>
          <a:srcRect t="16518" b="35097"/>
          <a:stretch/>
        </p:blipFill>
        <p:spPr>
          <a:xfrm>
            <a:off x="7374025" y="1220925"/>
            <a:ext cx="1632200" cy="693500"/>
          </a:xfrm>
          <a:prstGeom prst="rect">
            <a:avLst/>
          </a:prstGeom>
          <a:noFill/>
          <a:ln>
            <a:noFill/>
          </a:ln>
        </p:spPr>
      </p:pic>
      <p:pic>
        <p:nvPicPr>
          <p:cNvPr id="100" name="Google Shape;100;p17"/>
          <p:cNvPicPr preferRelativeResize="0"/>
          <p:nvPr/>
        </p:nvPicPr>
        <p:blipFill rotWithShape="1">
          <a:blip r:embed="rId4">
            <a:alphaModFix/>
          </a:blip>
          <a:srcRect r="54640"/>
          <a:stretch/>
        </p:blipFill>
        <p:spPr>
          <a:xfrm>
            <a:off x="2760104" y="2571750"/>
            <a:ext cx="431350" cy="463250"/>
          </a:xfrm>
          <a:prstGeom prst="rect">
            <a:avLst/>
          </a:prstGeom>
          <a:noFill/>
          <a:ln>
            <a:noFill/>
          </a:ln>
        </p:spPr>
      </p:pic>
      <p:pic>
        <p:nvPicPr>
          <p:cNvPr id="101" name="Google Shape;101;p17"/>
          <p:cNvPicPr preferRelativeResize="0"/>
          <p:nvPr/>
        </p:nvPicPr>
        <p:blipFill rotWithShape="1">
          <a:blip r:embed="rId4">
            <a:alphaModFix/>
          </a:blip>
          <a:srcRect l="53761"/>
          <a:stretch/>
        </p:blipFill>
        <p:spPr>
          <a:xfrm>
            <a:off x="3191454" y="2580515"/>
            <a:ext cx="431350" cy="454485"/>
          </a:xfrm>
          <a:prstGeom prst="rect">
            <a:avLst/>
          </a:prstGeom>
          <a:noFill/>
          <a:ln>
            <a:noFill/>
          </a:ln>
        </p:spPr>
      </p:pic>
      <p:pic>
        <p:nvPicPr>
          <p:cNvPr id="102" name="Google Shape;102;p17"/>
          <p:cNvPicPr preferRelativeResize="0"/>
          <p:nvPr/>
        </p:nvPicPr>
        <p:blipFill>
          <a:blip r:embed="rId5">
            <a:alphaModFix/>
          </a:blip>
          <a:stretch>
            <a:fillRect/>
          </a:stretch>
        </p:blipFill>
        <p:spPr>
          <a:xfrm>
            <a:off x="6596400" y="2903498"/>
            <a:ext cx="2316351" cy="129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8" descr="Vista lateral en primer plano de una mano pulsando el botón de un mezclador de audio"/>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108" name="Google Shape;108;p18"/>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latin typeface="Bree Serif"/>
                <a:ea typeface="Bree Serif"/>
                <a:cs typeface="Bree Serif"/>
                <a:sym typeface="Bree Serif"/>
              </a:rPr>
              <a:t>Marco Legal</a:t>
            </a:r>
            <a:endParaRPr>
              <a:solidFill>
                <a:schemeClr val="lt1"/>
              </a:solidFill>
              <a:latin typeface="Bree Serif"/>
              <a:ea typeface="Bree Serif"/>
              <a:cs typeface="Bree Serif"/>
              <a:sym typeface="Bree Serif"/>
            </a:endParaRPr>
          </a:p>
        </p:txBody>
      </p:sp>
      <p:sp>
        <p:nvSpPr>
          <p:cNvPr id="109" name="Google Shape;109;p1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lnSpc>
                <a:spcPct val="90000"/>
              </a:lnSpc>
              <a:spcBef>
                <a:spcPts val="1000"/>
              </a:spcBef>
              <a:spcAft>
                <a:spcPts val="0"/>
              </a:spcAft>
              <a:buNone/>
            </a:pPr>
            <a:r>
              <a:rPr lang="es"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marL="0" lvl="0" indent="0" algn="l" rtl="0">
              <a:spcBef>
                <a:spcPts val="0"/>
              </a:spcBef>
              <a:spcAft>
                <a:spcPts val="1600"/>
              </a:spcAft>
              <a:buNone/>
            </a:pPr>
            <a:endParaRPr sz="4200"/>
          </a:p>
        </p:txBody>
      </p:sp>
      <p:pic>
        <p:nvPicPr>
          <p:cNvPr id="110" name="Google Shape;110;p18"/>
          <p:cNvPicPr preferRelativeResize="0"/>
          <p:nvPr/>
        </p:nvPicPr>
        <p:blipFill>
          <a:blip r:embed="rId4">
            <a:alphaModFix/>
          </a:blip>
          <a:stretch>
            <a:fillRect/>
          </a:stretch>
        </p:blipFill>
        <p:spPr>
          <a:xfrm>
            <a:off x="4835400" y="1560450"/>
            <a:ext cx="4045200" cy="202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p:nvPr/>
        </p:nvSpPr>
        <p:spPr>
          <a:xfrm>
            <a:off x="0" y="0"/>
            <a:ext cx="9161100" cy="88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txBox="1">
            <a:spLocks noGrp="1"/>
          </p:cNvSpPr>
          <p:nvPr>
            <p:ph type="title" idx="4294967295"/>
          </p:nvPr>
        </p:nvSpPr>
        <p:spPr>
          <a:xfrm>
            <a:off x="311700" y="9175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400"/>
              </a:spcAft>
              <a:buNone/>
            </a:pPr>
            <a:r>
              <a:rPr lang="es" dirty="0">
                <a:latin typeface="Bree Serif"/>
                <a:ea typeface="Bree Serif"/>
                <a:cs typeface="Bree Serif"/>
                <a:sym typeface="Bree Serif"/>
              </a:rPr>
              <a:t>Artículos</a:t>
            </a:r>
            <a:endParaRPr sz="1600" i="1" dirty="0">
              <a:latin typeface="Bree Serif"/>
              <a:ea typeface="Bree Serif"/>
              <a:cs typeface="Bree Serif"/>
              <a:sym typeface="Bree Serif"/>
            </a:endParaRPr>
          </a:p>
        </p:txBody>
      </p:sp>
      <p:sp>
        <p:nvSpPr>
          <p:cNvPr id="119" name="Google Shape;119;p19"/>
          <p:cNvSpPr txBox="1"/>
          <p:nvPr/>
        </p:nvSpPr>
        <p:spPr>
          <a:xfrm>
            <a:off x="1883675" y="1002075"/>
            <a:ext cx="6958800" cy="119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s" sz="1200" dirty="0">
                <a:latin typeface="Times New Roman"/>
                <a:ea typeface="Times New Roman"/>
                <a:cs typeface="Times New Roman"/>
                <a:sym typeface="Times New Roman"/>
              </a:rPr>
              <a:t>El Factoring es la operación mediante la cual el Factor adquiere, a título oneroso, de una persona, denominada Cliente, instrumentos de contenido crediticio, prestando en algunos casos servicios adicionales a cambio de una retribución. El Factor asume el riesgo crediticio de los deudores de los instrumentos adquiridos, en adelante Deudores.           </a:t>
            </a:r>
            <a:endParaRPr sz="1200" dirty="0">
              <a:latin typeface="Times New Roman"/>
              <a:ea typeface="Times New Roman"/>
              <a:cs typeface="Times New Roman"/>
              <a:sym typeface="Times New Roman"/>
            </a:endParaRPr>
          </a:p>
          <a:p>
            <a:pPr marL="0" lvl="0" indent="0" algn="l" rtl="0">
              <a:spcBef>
                <a:spcPts val="1200"/>
              </a:spcBef>
              <a:spcAft>
                <a:spcPts val="0"/>
              </a:spcAft>
              <a:buNone/>
            </a:pPr>
            <a:endParaRPr dirty="0">
              <a:latin typeface="Roboto"/>
              <a:ea typeface="Roboto"/>
              <a:cs typeface="Roboto"/>
              <a:sym typeface="Roboto"/>
            </a:endParaRPr>
          </a:p>
        </p:txBody>
      </p:sp>
      <p:sp>
        <p:nvSpPr>
          <p:cNvPr id="120" name="Google Shape;120;p19"/>
          <p:cNvSpPr txBox="1"/>
          <p:nvPr/>
        </p:nvSpPr>
        <p:spPr>
          <a:xfrm>
            <a:off x="1930475" y="2310450"/>
            <a:ext cx="6865200" cy="2247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s" sz="1200" dirty="0">
                <a:latin typeface="Times New Roman"/>
                <a:ea typeface="Times New Roman"/>
                <a:cs typeface="Times New Roman"/>
                <a:sym typeface="Times New Roman"/>
              </a:rPr>
              <a:t>El factoring se perfecciona mediante contrato escrito entre el Factor y el Cliente. el contrato deberá contener como mínimo lo siguiente:</a:t>
            </a:r>
            <a:endParaRPr sz="1200" dirty="0">
              <a:latin typeface="Times New Roman"/>
              <a:ea typeface="Times New Roman"/>
              <a:cs typeface="Times New Roman"/>
              <a:sym typeface="Times New Roman"/>
            </a:endParaRPr>
          </a:p>
          <a:p>
            <a:pPr marL="457200" lvl="0" indent="-304800" algn="just" rtl="0">
              <a:lnSpc>
                <a:spcPct val="115000"/>
              </a:lnSpc>
              <a:spcBef>
                <a:spcPts val="1200"/>
              </a:spcBef>
              <a:spcAft>
                <a:spcPts val="0"/>
              </a:spcAft>
              <a:buSzPts val="1200"/>
              <a:buFont typeface="Times New Roman"/>
              <a:buChar char="●"/>
            </a:pPr>
            <a:r>
              <a:rPr lang="es" sz="1200" dirty="0">
                <a:latin typeface="Times New Roman"/>
                <a:ea typeface="Times New Roman"/>
                <a:cs typeface="Times New Roman"/>
                <a:sym typeface="Times New Roman"/>
              </a:rPr>
              <a:t>Nombre, razón o denominación social, domicilio de las partes;</a:t>
            </a:r>
            <a:endParaRPr sz="1200" dirty="0">
              <a:latin typeface="Times New Roman"/>
              <a:ea typeface="Times New Roman"/>
              <a:cs typeface="Times New Roman"/>
              <a:sym typeface="Times New Roman"/>
            </a:endParaRPr>
          </a:p>
          <a:p>
            <a:pPr marL="457200" lvl="0" indent="-304800" algn="just" rtl="0">
              <a:lnSpc>
                <a:spcPct val="115000"/>
              </a:lnSpc>
              <a:spcBef>
                <a:spcPts val="0"/>
              </a:spcBef>
              <a:spcAft>
                <a:spcPts val="0"/>
              </a:spcAft>
              <a:buSzPts val="1200"/>
              <a:buFont typeface="Times New Roman"/>
              <a:buChar char="●"/>
            </a:pPr>
            <a:r>
              <a:rPr lang="es" sz="1200" dirty="0">
                <a:latin typeface="Times New Roman"/>
                <a:ea typeface="Times New Roman"/>
                <a:cs typeface="Times New Roman"/>
                <a:sym typeface="Times New Roman"/>
              </a:rPr>
              <a:t>Identificación de los instrumentos que son objeto de factoring o, de ser el caso, precisar los criterios que permitan identificar los instrumentos respectivos;</a:t>
            </a:r>
            <a:endParaRPr sz="1200" dirty="0">
              <a:latin typeface="Times New Roman"/>
              <a:ea typeface="Times New Roman"/>
              <a:cs typeface="Times New Roman"/>
              <a:sym typeface="Times New Roman"/>
            </a:endParaRPr>
          </a:p>
          <a:p>
            <a:pPr marL="457200" lvl="0" indent="-304800" algn="just" rtl="0">
              <a:lnSpc>
                <a:spcPct val="115000"/>
              </a:lnSpc>
              <a:spcBef>
                <a:spcPts val="0"/>
              </a:spcBef>
              <a:spcAft>
                <a:spcPts val="0"/>
              </a:spcAft>
              <a:buSzPts val="1200"/>
              <a:buFont typeface="Times New Roman"/>
              <a:buChar char="●"/>
            </a:pPr>
            <a:r>
              <a:rPr lang="es" sz="1200" dirty="0">
                <a:latin typeface="Times New Roman"/>
                <a:ea typeface="Times New Roman"/>
                <a:cs typeface="Times New Roman"/>
                <a:sym typeface="Times New Roman"/>
              </a:rPr>
              <a:t>Precio a ser pagado por los instrumentos y la forma de pago;</a:t>
            </a:r>
            <a:endParaRPr sz="1200" dirty="0">
              <a:latin typeface="Times New Roman"/>
              <a:ea typeface="Times New Roman"/>
              <a:cs typeface="Times New Roman"/>
              <a:sym typeface="Times New Roman"/>
            </a:endParaRPr>
          </a:p>
          <a:p>
            <a:pPr marL="457200" lvl="0" indent="-304800" algn="just" rtl="0">
              <a:lnSpc>
                <a:spcPct val="115000"/>
              </a:lnSpc>
              <a:spcBef>
                <a:spcPts val="0"/>
              </a:spcBef>
              <a:spcAft>
                <a:spcPts val="0"/>
              </a:spcAft>
              <a:buSzPts val="1200"/>
              <a:buFont typeface="Times New Roman"/>
              <a:buChar char="●"/>
            </a:pPr>
            <a:r>
              <a:rPr lang="es" sz="1200" dirty="0">
                <a:latin typeface="Times New Roman"/>
                <a:ea typeface="Times New Roman"/>
                <a:cs typeface="Times New Roman"/>
                <a:sym typeface="Times New Roman"/>
              </a:rPr>
              <a:t>Retribución correspondiente al Factor, de ser el caso;</a:t>
            </a:r>
            <a:endParaRPr sz="1200" dirty="0">
              <a:latin typeface="Times New Roman"/>
              <a:ea typeface="Times New Roman"/>
              <a:cs typeface="Times New Roman"/>
              <a:sym typeface="Times New Roman"/>
            </a:endParaRPr>
          </a:p>
          <a:p>
            <a:pPr marL="457200" lvl="0" indent="-304800" algn="just" rtl="0">
              <a:lnSpc>
                <a:spcPct val="115000"/>
              </a:lnSpc>
              <a:spcBef>
                <a:spcPts val="0"/>
              </a:spcBef>
              <a:spcAft>
                <a:spcPts val="0"/>
              </a:spcAft>
              <a:buSzPts val="1200"/>
              <a:buFont typeface="Times New Roman"/>
              <a:buChar char="●"/>
            </a:pPr>
            <a:r>
              <a:rPr lang="es" sz="1200" dirty="0">
                <a:latin typeface="Times New Roman"/>
                <a:ea typeface="Times New Roman"/>
                <a:cs typeface="Times New Roman"/>
                <a:sym typeface="Times New Roman"/>
              </a:rPr>
              <a:t>Responsable de realizar la cobranza a los Deudores. En el caso de las operaciones de factoring realizadas con Facturas negociables, resulta de aplicación lo señalado en el artículo 8° de la Ley nº 29623 y sus modificatorias</a:t>
            </a:r>
            <a:endParaRPr sz="1200" dirty="0">
              <a:latin typeface="Times New Roman"/>
              <a:ea typeface="Times New Roman"/>
              <a:cs typeface="Times New Roman"/>
              <a:sym typeface="Times New Roman"/>
            </a:endParaRPr>
          </a:p>
          <a:p>
            <a:pPr marL="457200" lvl="0" indent="-304800" algn="just" rtl="0">
              <a:lnSpc>
                <a:spcPct val="115000"/>
              </a:lnSpc>
              <a:spcBef>
                <a:spcPts val="0"/>
              </a:spcBef>
              <a:spcAft>
                <a:spcPts val="0"/>
              </a:spcAft>
              <a:buSzPts val="1200"/>
              <a:buFont typeface="Times New Roman"/>
              <a:buChar char="●"/>
            </a:pPr>
            <a:r>
              <a:rPr lang="es" sz="1200" dirty="0">
                <a:latin typeface="Times New Roman"/>
                <a:ea typeface="Times New Roman"/>
                <a:cs typeface="Times New Roman"/>
                <a:sym typeface="Times New Roman"/>
              </a:rPr>
              <a:t>Momento a partir del cual el Factor asume el riesgo crediticio de los Deudores</a:t>
            </a:r>
            <a:endParaRPr sz="1200" dirty="0">
              <a:latin typeface="Times New Roman"/>
              <a:ea typeface="Times New Roman"/>
              <a:cs typeface="Times New Roman"/>
              <a:sym typeface="Times New Roman"/>
            </a:endParaRPr>
          </a:p>
        </p:txBody>
      </p:sp>
      <p:pic>
        <p:nvPicPr>
          <p:cNvPr id="3" name="Imagen 2">
            <a:extLst>
              <a:ext uri="{FF2B5EF4-FFF2-40B4-BE49-F238E27FC236}">
                <a16:creationId xmlns:a16="http://schemas.microsoft.com/office/drawing/2014/main" id="{2E9FA937-AF84-4F20-A5DA-964D57D8DCE8}"/>
              </a:ext>
            </a:extLst>
          </p:cNvPr>
          <p:cNvPicPr>
            <a:picLocks noChangeAspect="1"/>
          </p:cNvPicPr>
          <p:nvPr/>
        </p:nvPicPr>
        <p:blipFill>
          <a:blip r:embed="rId3"/>
          <a:stretch>
            <a:fillRect/>
          </a:stretch>
        </p:blipFill>
        <p:spPr>
          <a:xfrm>
            <a:off x="396117" y="977350"/>
            <a:ext cx="1487558" cy="1487558"/>
          </a:xfrm>
          <a:prstGeom prst="rect">
            <a:avLst/>
          </a:prstGeom>
        </p:spPr>
      </p:pic>
      <p:pic>
        <p:nvPicPr>
          <p:cNvPr id="5" name="Imagen 4">
            <a:extLst>
              <a:ext uri="{FF2B5EF4-FFF2-40B4-BE49-F238E27FC236}">
                <a16:creationId xmlns:a16="http://schemas.microsoft.com/office/drawing/2014/main" id="{6D4B08E0-0EA9-4712-BC0E-10A8DA29636E}"/>
              </a:ext>
            </a:extLst>
          </p:cNvPr>
          <p:cNvPicPr>
            <a:picLocks noChangeAspect="1"/>
          </p:cNvPicPr>
          <p:nvPr/>
        </p:nvPicPr>
        <p:blipFill>
          <a:blip r:embed="rId4"/>
          <a:stretch>
            <a:fillRect/>
          </a:stretch>
        </p:blipFill>
        <p:spPr>
          <a:xfrm>
            <a:off x="396117" y="2882154"/>
            <a:ext cx="1486800" cy="1486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p:nvPr/>
        </p:nvSpPr>
        <p:spPr>
          <a:xfrm>
            <a:off x="0" y="0"/>
            <a:ext cx="9161100" cy="95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txBox="1">
            <a:spLocks noGrp="1"/>
          </p:cNvSpPr>
          <p:nvPr>
            <p:ph type="title" idx="4294967295"/>
          </p:nvPr>
        </p:nvSpPr>
        <p:spPr>
          <a:xfrm>
            <a:off x="311700" y="220100"/>
            <a:ext cx="85206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400"/>
              </a:spcAft>
              <a:buNone/>
            </a:pPr>
            <a:r>
              <a:rPr lang="es" dirty="0">
                <a:latin typeface="Bree Serif"/>
                <a:ea typeface="Bree Serif"/>
                <a:cs typeface="Bree Serif"/>
                <a:sym typeface="Bree Serif"/>
              </a:rPr>
              <a:t>Artículos</a:t>
            </a:r>
            <a:endParaRPr sz="1600" i="1" dirty="0">
              <a:latin typeface="Bree Serif"/>
              <a:ea typeface="Bree Serif"/>
              <a:cs typeface="Bree Serif"/>
              <a:sym typeface="Bree Serif"/>
            </a:endParaRPr>
          </a:p>
        </p:txBody>
      </p:sp>
      <p:sp>
        <p:nvSpPr>
          <p:cNvPr id="130" name="Google Shape;130;p20"/>
          <p:cNvSpPr txBox="1"/>
          <p:nvPr/>
        </p:nvSpPr>
        <p:spPr>
          <a:xfrm>
            <a:off x="2342225" y="1108100"/>
            <a:ext cx="4775400" cy="1113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s" sz="1200" dirty="0">
                <a:latin typeface="Times New Roman"/>
                <a:ea typeface="Times New Roman"/>
                <a:cs typeface="Times New Roman"/>
                <a:sym typeface="Times New Roman"/>
              </a:rPr>
              <a:t>El Cliente tiene, como mínimo, los siguientes derechos:</a:t>
            </a:r>
            <a:endParaRPr sz="1200" dirty="0">
              <a:latin typeface="Times New Roman"/>
              <a:ea typeface="Times New Roman"/>
              <a:cs typeface="Times New Roman"/>
              <a:sym typeface="Times New Roman"/>
            </a:endParaRPr>
          </a:p>
          <a:p>
            <a:pPr marL="673100" lvl="0" indent="-228600" algn="just" rtl="0">
              <a:lnSpc>
                <a:spcPct val="115000"/>
              </a:lnSpc>
              <a:spcBef>
                <a:spcPts val="1200"/>
              </a:spcBef>
              <a:spcAft>
                <a:spcPts val="0"/>
              </a:spcAft>
              <a:buNone/>
            </a:pPr>
            <a:r>
              <a:rPr lang="es" sz="1200" dirty="0">
                <a:latin typeface="Times New Roman"/>
                <a:ea typeface="Times New Roman"/>
                <a:cs typeface="Times New Roman"/>
                <a:sym typeface="Times New Roman"/>
              </a:rPr>
              <a:t>1.</a:t>
            </a:r>
            <a:r>
              <a:rPr lang="es" sz="700" dirty="0">
                <a:latin typeface="Times New Roman"/>
                <a:ea typeface="Times New Roman"/>
                <a:cs typeface="Times New Roman"/>
                <a:sym typeface="Times New Roman"/>
              </a:rPr>
              <a:t> 	</a:t>
            </a:r>
            <a:r>
              <a:rPr lang="es" sz="1200" dirty="0">
                <a:latin typeface="Times New Roman"/>
                <a:ea typeface="Times New Roman"/>
                <a:cs typeface="Times New Roman"/>
                <a:sym typeface="Times New Roman"/>
              </a:rPr>
              <a:t>exigir el pago por los instrumentos transferidos en el plazo establecido y conforme a las condiciones pactadas; y,</a:t>
            </a:r>
            <a:endParaRPr sz="1200" dirty="0">
              <a:latin typeface="Times New Roman"/>
              <a:ea typeface="Times New Roman"/>
              <a:cs typeface="Times New Roman"/>
              <a:sym typeface="Times New Roman"/>
            </a:endParaRPr>
          </a:p>
          <a:p>
            <a:pPr marL="673100" lvl="0" indent="-228600" algn="just" rtl="0">
              <a:lnSpc>
                <a:spcPct val="115000"/>
              </a:lnSpc>
              <a:spcBef>
                <a:spcPts val="1200"/>
              </a:spcBef>
              <a:spcAft>
                <a:spcPts val="0"/>
              </a:spcAft>
              <a:buNone/>
            </a:pPr>
            <a:r>
              <a:rPr lang="es" sz="1200" dirty="0">
                <a:latin typeface="Times New Roman"/>
                <a:ea typeface="Times New Roman"/>
                <a:cs typeface="Times New Roman"/>
                <a:sym typeface="Times New Roman"/>
              </a:rPr>
              <a:t>2.</a:t>
            </a:r>
            <a:r>
              <a:rPr lang="es" sz="700" dirty="0">
                <a:latin typeface="Times New Roman"/>
                <a:ea typeface="Times New Roman"/>
                <a:cs typeface="Times New Roman"/>
                <a:sym typeface="Times New Roman"/>
              </a:rPr>
              <a:t> 	</a:t>
            </a:r>
            <a:r>
              <a:rPr lang="es" sz="1200" dirty="0">
                <a:latin typeface="Times New Roman"/>
                <a:ea typeface="Times New Roman"/>
                <a:cs typeface="Times New Roman"/>
                <a:sym typeface="Times New Roman"/>
              </a:rPr>
              <a:t>exigir el cumplimiento de los servicios adicionales que se hubiesen pactado.</a:t>
            </a:r>
            <a:endParaRPr sz="1200" dirty="0">
              <a:latin typeface="Times New Roman"/>
              <a:ea typeface="Times New Roman"/>
              <a:cs typeface="Times New Roman"/>
              <a:sym typeface="Times New Roman"/>
            </a:endParaRPr>
          </a:p>
          <a:p>
            <a:pPr marL="444500" lvl="0" indent="0" algn="just" rtl="0">
              <a:lnSpc>
                <a:spcPct val="115000"/>
              </a:lnSpc>
              <a:spcBef>
                <a:spcPts val="1200"/>
              </a:spcBef>
              <a:spcAft>
                <a:spcPts val="0"/>
              </a:spcAft>
              <a:buNone/>
            </a:pPr>
            <a:r>
              <a:rPr lang="es" sz="1200" dirty="0">
                <a:latin typeface="Times New Roman"/>
                <a:ea typeface="Times New Roman"/>
                <a:cs typeface="Times New Roman"/>
                <a:sym typeface="Times New Roman"/>
              </a:rPr>
              <a:t> </a:t>
            </a:r>
            <a:endParaRPr sz="1200" dirty="0">
              <a:latin typeface="Times New Roman"/>
              <a:ea typeface="Times New Roman"/>
              <a:cs typeface="Times New Roman"/>
              <a:sym typeface="Times New Roman"/>
            </a:endParaRPr>
          </a:p>
          <a:p>
            <a:pPr marL="0" lvl="0" indent="0" algn="l" rtl="0">
              <a:spcBef>
                <a:spcPts val="1200"/>
              </a:spcBef>
              <a:spcAft>
                <a:spcPts val="0"/>
              </a:spcAft>
              <a:buNone/>
            </a:pPr>
            <a:endParaRPr dirty="0">
              <a:latin typeface="Roboto"/>
              <a:ea typeface="Roboto"/>
              <a:cs typeface="Roboto"/>
              <a:sym typeface="Roboto"/>
            </a:endParaRPr>
          </a:p>
        </p:txBody>
      </p:sp>
      <p:sp>
        <p:nvSpPr>
          <p:cNvPr id="131" name="Google Shape;131;p20"/>
          <p:cNvSpPr txBox="1"/>
          <p:nvPr/>
        </p:nvSpPr>
        <p:spPr>
          <a:xfrm>
            <a:off x="2792350" y="3308150"/>
            <a:ext cx="5501100" cy="1265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s" sz="1200">
                <a:latin typeface="Times New Roman"/>
                <a:ea typeface="Times New Roman"/>
                <a:cs typeface="Times New Roman"/>
                <a:sym typeface="Times New Roman"/>
              </a:rPr>
              <a:t>El descuento es la operación mediante la cual el Descontante entrega una suma de dinero a una persona denominada Cliente, por la transferencia de determinados instrumentos de contenido crediticio. El Descontante asume el riesgo crediticio del Cliente, y este a su vez el riesgo crediticio del Deudor de los instrumentos transferidos.</a:t>
            </a:r>
            <a:endParaRPr sz="1200">
              <a:latin typeface="Times New Roman"/>
              <a:ea typeface="Times New Roman"/>
              <a:cs typeface="Times New Roman"/>
              <a:sym typeface="Times New Roman"/>
            </a:endParaRPr>
          </a:p>
          <a:p>
            <a:pPr marL="0" lvl="0" indent="0" algn="l" rtl="0">
              <a:spcBef>
                <a:spcPts val="1200"/>
              </a:spcBef>
              <a:spcAft>
                <a:spcPts val="0"/>
              </a:spcAft>
              <a:buNone/>
            </a:pPr>
            <a:endParaRPr>
              <a:latin typeface="Roboto"/>
              <a:ea typeface="Roboto"/>
              <a:cs typeface="Roboto"/>
              <a:sym typeface="Roboto"/>
            </a:endParaRPr>
          </a:p>
        </p:txBody>
      </p:sp>
      <p:pic>
        <p:nvPicPr>
          <p:cNvPr id="3" name="Imagen 2">
            <a:extLst>
              <a:ext uri="{FF2B5EF4-FFF2-40B4-BE49-F238E27FC236}">
                <a16:creationId xmlns:a16="http://schemas.microsoft.com/office/drawing/2014/main" id="{6B7CA914-882B-4D9E-B700-AF4B593FA58E}"/>
              </a:ext>
            </a:extLst>
          </p:cNvPr>
          <p:cNvPicPr>
            <a:picLocks noChangeAspect="1"/>
          </p:cNvPicPr>
          <p:nvPr/>
        </p:nvPicPr>
        <p:blipFill>
          <a:blip r:embed="rId3"/>
          <a:stretch>
            <a:fillRect/>
          </a:stretch>
        </p:blipFill>
        <p:spPr>
          <a:xfrm>
            <a:off x="526625" y="1161325"/>
            <a:ext cx="1486800" cy="1486800"/>
          </a:xfrm>
          <a:prstGeom prst="rect">
            <a:avLst/>
          </a:prstGeom>
        </p:spPr>
      </p:pic>
      <p:pic>
        <p:nvPicPr>
          <p:cNvPr id="5" name="Imagen 4">
            <a:extLst>
              <a:ext uri="{FF2B5EF4-FFF2-40B4-BE49-F238E27FC236}">
                <a16:creationId xmlns:a16="http://schemas.microsoft.com/office/drawing/2014/main" id="{B9FBBD54-3C98-4FF9-9EA7-4A908976AA36}"/>
              </a:ext>
            </a:extLst>
          </p:cNvPr>
          <p:cNvPicPr>
            <a:picLocks noChangeAspect="1"/>
          </p:cNvPicPr>
          <p:nvPr/>
        </p:nvPicPr>
        <p:blipFill>
          <a:blip r:embed="rId4"/>
          <a:stretch>
            <a:fillRect/>
          </a:stretch>
        </p:blipFill>
        <p:spPr>
          <a:xfrm>
            <a:off x="216273" y="3316156"/>
            <a:ext cx="1486800" cy="1486800"/>
          </a:xfrm>
          <a:prstGeom prst="rect">
            <a:avLst/>
          </a:prstGeom>
        </p:spPr>
      </p:pic>
      <p:pic>
        <p:nvPicPr>
          <p:cNvPr id="13" name="Imagen 12">
            <a:extLst>
              <a:ext uri="{FF2B5EF4-FFF2-40B4-BE49-F238E27FC236}">
                <a16:creationId xmlns:a16="http://schemas.microsoft.com/office/drawing/2014/main" id="{E8C82000-240F-4A8A-9905-34FDA650BBAE}"/>
              </a:ext>
            </a:extLst>
          </p:cNvPr>
          <p:cNvPicPr>
            <a:picLocks noChangeAspect="1"/>
          </p:cNvPicPr>
          <p:nvPr/>
        </p:nvPicPr>
        <p:blipFill>
          <a:blip r:embed="rId4"/>
          <a:stretch>
            <a:fillRect/>
          </a:stretch>
        </p:blipFill>
        <p:spPr>
          <a:xfrm>
            <a:off x="1175896" y="3316156"/>
            <a:ext cx="1486800" cy="1486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360563" y="117675"/>
            <a:ext cx="82221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Bree Serif" panose="020B0604020202020204" charset="0"/>
              </a:rPr>
              <a:t>Análisis y diseño del sistema</a:t>
            </a:r>
            <a:endParaRPr dirty="0">
              <a:latin typeface="Bree Serif" panose="020B0604020202020204" charset="0"/>
            </a:endParaRPr>
          </a:p>
        </p:txBody>
      </p:sp>
      <p:pic>
        <p:nvPicPr>
          <p:cNvPr id="137" name="Google Shape;137;p21"/>
          <p:cNvPicPr preferRelativeResize="0"/>
          <p:nvPr/>
        </p:nvPicPr>
        <p:blipFill rotWithShape="1">
          <a:blip r:embed="rId3">
            <a:alphaModFix/>
          </a:blip>
          <a:srcRect l="24283" t="22060" r="23051" b="9893"/>
          <a:stretch/>
        </p:blipFill>
        <p:spPr>
          <a:xfrm>
            <a:off x="758250" y="885375"/>
            <a:ext cx="8008123" cy="4078750"/>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999</Words>
  <Application>Microsoft Office PowerPoint</Application>
  <PresentationFormat>Presentación en pantalla (16:9)</PresentationFormat>
  <Paragraphs>112</Paragraphs>
  <Slides>32</Slides>
  <Notes>18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Arial</vt:lpstr>
      <vt:lpstr>Times New Roman</vt:lpstr>
      <vt:lpstr>Roboto</vt:lpstr>
      <vt:lpstr>Cambria Math</vt:lpstr>
      <vt:lpstr>Calibri Light</vt:lpstr>
      <vt:lpstr>Bree Serif</vt:lpstr>
      <vt:lpstr>Material</vt:lpstr>
      <vt:lpstr>Descuento de Facturas</vt:lpstr>
      <vt:lpstr>Definiciones Generales y Conceptos Básicos</vt:lpstr>
      <vt:lpstr>Definiciones Generales y Conceptos Básicos</vt:lpstr>
      <vt:lpstr>Definiciones Generales y Conceptos Básicos</vt:lpstr>
      <vt:lpstr>Definiciones Generales y Conceptos Básicos</vt:lpstr>
      <vt:lpstr>Marco Legal</vt:lpstr>
      <vt:lpstr>Artículos</vt:lpstr>
      <vt:lpstr>Artículos</vt:lpstr>
      <vt:lpstr>Análisis y diseño del sistema</vt:lpstr>
      <vt:lpstr>Interfaces</vt:lpstr>
      <vt:lpstr>Interfaces</vt:lpstr>
      <vt:lpstr>Interfaces</vt:lpstr>
      <vt:lpstr>Interfaces</vt:lpstr>
      <vt:lpstr>Interfaces</vt:lpstr>
      <vt:lpstr>Interfaces</vt:lpstr>
      <vt:lpstr>Interfaces</vt:lpstr>
      <vt:lpstr>Interfaces</vt:lpstr>
      <vt:lpstr>Marco Teórico o Conceptual</vt:lpstr>
      <vt:lpstr>Base de Datos</vt:lpstr>
      <vt:lpstr>Diseño de datos de prueba</vt:lpstr>
      <vt:lpstr>Diseño de datos de prueba</vt:lpstr>
      <vt:lpstr>Algoritmos</vt:lpstr>
      <vt:lpstr>Algoritmos</vt:lpstr>
      <vt:lpstr>Algoritmos</vt:lpstr>
      <vt:lpstr>Algoritmos</vt:lpstr>
      <vt:lpstr>Algoritmos</vt:lpstr>
      <vt:lpstr>Algoritmos</vt:lpstr>
      <vt:lpstr>Algoritmos</vt:lpstr>
      <vt:lpstr>Algoritmos</vt:lpstr>
      <vt:lpstr>Algoritmos</vt:lpstr>
      <vt:lpstr>Algoritmos</vt:lpstr>
      <vt:lpstr>¡ 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Descuento de Facturas</dc:title>
  <cp:lastModifiedBy>Carlos Matos</cp:lastModifiedBy>
  <cp:revision>13</cp:revision>
  <dcterms:modified xsi:type="dcterms:W3CDTF">2019-11-22T08:13:01Z</dcterms:modified>
</cp:coreProperties>
</file>